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7"/>
  </p:notesMasterIdLst>
  <p:handoutMasterIdLst>
    <p:handoutMasterId r:id="rId48"/>
  </p:handoutMasterIdLst>
  <p:sldIdLst>
    <p:sldId id="1228" r:id="rId6"/>
    <p:sldId id="1235" r:id="rId7"/>
    <p:sldId id="1340" r:id="rId8"/>
    <p:sldId id="1288" r:id="rId9"/>
    <p:sldId id="1345" r:id="rId10"/>
    <p:sldId id="1346" r:id="rId11"/>
    <p:sldId id="1342" r:id="rId12"/>
    <p:sldId id="1341" r:id="rId13"/>
    <p:sldId id="1294" r:id="rId14"/>
    <p:sldId id="1295" r:id="rId15"/>
    <p:sldId id="1343" r:id="rId16"/>
    <p:sldId id="1344" r:id="rId17"/>
    <p:sldId id="1296" r:id="rId18"/>
    <p:sldId id="1297" r:id="rId19"/>
    <p:sldId id="1347" r:id="rId20"/>
    <p:sldId id="1350" r:id="rId21"/>
    <p:sldId id="1298" r:id="rId22"/>
    <p:sldId id="1349" r:id="rId23"/>
    <p:sldId id="1348" r:id="rId24"/>
    <p:sldId id="1335" r:id="rId25"/>
    <p:sldId id="1301" r:id="rId26"/>
    <p:sldId id="1325" r:id="rId27"/>
    <p:sldId id="1338" r:id="rId28"/>
    <p:sldId id="1327" r:id="rId29"/>
    <p:sldId id="1326" r:id="rId30"/>
    <p:sldId id="1299" r:id="rId31"/>
    <p:sldId id="1302" r:id="rId32"/>
    <p:sldId id="1339" r:id="rId33"/>
    <p:sldId id="1328" r:id="rId34"/>
    <p:sldId id="1304" r:id="rId35"/>
    <p:sldId id="1329" r:id="rId36"/>
    <p:sldId id="1305" r:id="rId37"/>
    <p:sldId id="1306" r:id="rId38"/>
    <p:sldId id="1331" r:id="rId39"/>
    <p:sldId id="1332" r:id="rId40"/>
    <p:sldId id="1333" r:id="rId41"/>
    <p:sldId id="1303" r:id="rId42"/>
    <p:sldId id="1308" r:id="rId43"/>
    <p:sldId id="1334" r:id="rId44"/>
    <p:sldId id="1336" r:id="rId45"/>
    <p:sldId id="1337"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235"/>
            <p14:sldId id="1340"/>
            <p14:sldId id="1288"/>
            <p14:sldId id="1345"/>
            <p14:sldId id="1346"/>
            <p14:sldId id="1342"/>
            <p14:sldId id="1341"/>
            <p14:sldId id="1294"/>
            <p14:sldId id="1295"/>
            <p14:sldId id="1343"/>
            <p14:sldId id="1344"/>
            <p14:sldId id="1296"/>
            <p14:sldId id="1297"/>
            <p14:sldId id="1347"/>
            <p14:sldId id="1350"/>
            <p14:sldId id="1298"/>
            <p14:sldId id="1349"/>
            <p14:sldId id="1348"/>
            <p14:sldId id="1335"/>
            <p14:sldId id="1301"/>
            <p14:sldId id="1325"/>
            <p14:sldId id="1338"/>
            <p14:sldId id="1327"/>
            <p14:sldId id="1326"/>
            <p14:sldId id="1299"/>
            <p14:sldId id="1302"/>
            <p14:sldId id="1339"/>
            <p14:sldId id="1328"/>
            <p14:sldId id="1304"/>
            <p14:sldId id="1329"/>
            <p14:sldId id="1305"/>
            <p14:sldId id="1306"/>
            <p14:sldId id="1331"/>
            <p14:sldId id="1332"/>
            <p14:sldId id="1333"/>
            <p14:sldId id="1303"/>
            <p14:sldId id="1308"/>
            <p14:sldId id="1334"/>
            <p14:sldId id="1336"/>
            <p14:sldId id="133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0" autoAdjust="0"/>
    <p:restoredTop sz="95232" autoAdjust="0"/>
  </p:normalViewPr>
  <p:slideViewPr>
    <p:cSldViewPr snapToGrid="0">
      <p:cViewPr varScale="1">
        <p:scale>
          <a:sx n="59" d="100"/>
          <a:sy n="59" d="100"/>
        </p:scale>
        <p:origin x="804" y="21"/>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y=sqrt(X)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418368746496683E-2"/>
          <c:y val="0.11223306907013003"/>
          <c:w val="0.92420877419715475"/>
          <c:h val="0.81527974631464728"/>
        </c:manualLayout>
      </c:layout>
      <c:scatterChart>
        <c:scatterStyle val="smoothMarker"/>
        <c:varyColors val="0"/>
        <c:ser>
          <c:idx val="0"/>
          <c:order val="0"/>
          <c:spPr>
            <a:ln w="19050" cap="rnd">
              <a:solidFill>
                <a:schemeClr val="accent1"/>
              </a:solidFill>
              <a:round/>
            </a:ln>
            <a:effectLst/>
          </c:spPr>
          <c:marker>
            <c:symbol val="none"/>
          </c:marker>
          <c:xVal>
            <c:numRef>
              <c:f>Sheet1!$B$1:$B$100</c:f>
              <c:numCache>
                <c:formatCode>General</c:formatCode>
                <c:ptCount val="100"/>
                <c:pt idx="0">
                  <c:v>1</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numCache>
            </c:numRef>
          </c:xVal>
          <c:yVal>
            <c:numRef>
              <c:f>Sheet1!$D$1:$D$100</c:f>
              <c:numCache>
                <c:formatCode>General</c:formatCode>
                <c:ptCount val="100"/>
                <c:pt idx="0">
                  <c:v>1</c:v>
                </c:pt>
                <c:pt idx="1">
                  <c:v>3.1622776601683795</c:v>
                </c:pt>
                <c:pt idx="2">
                  <c:v>4.4721359549995796</c:v>
                </c:pt>
                <c:pt idx="3">
                  <c:v>5.4772255750516612</c:v>
                </c:pt>
                <c:pt idx="4">
                  <c:v>6.324555320336759</c:v>
                </c:pt>
                <c:pt idx="5">
                  <c:v>7.0710678118654755</c:v>
                </c:pt>
                <c:pt idx="6">
                  <c:v>7.745966692414834</c:v>
                </c:pt>
                <c:pt idx="7">
                  <c:v>8.3666002653407556</c:v>
                </c:pt>
                <c:pt idx="8">
                  <c:v>8.9442719099991592</c:v>
                </c:pt>
                <c:pt idx="9">
                  <c:v>9.4868329805051381</c:v>
                </c:pt>
                <c:pt idx="10">
                  <c:v>10</c:v>
                </c:pt>
                <c:pt idx="11">
                  <c:v>10.488088481701515</c:v>
                </c:pt>
                <c:pt idx="12">
                  <c:v>10.954451150103322</c:v>
                </c:pt>
                <c:pt idx="13">
                  <c:v>11.401754250991379</c:v>
                </c:pt>
                <c:pt idx="14">
                  <c:v>11.832159566199232</c:v>
                </c:pt>
                <c:pt idx="15">
                  <c:v>12.24744871391589</c:v>
                </c:pt>
                <c:pt idx="16">
                  <c:v>12.649110640673518</c:v>
                </c:pt>
                <c:pt idx="17">
                  <c:v>13.038404810405298</c:v>
                </c:pt>
                <c:pt idx="18">
                  <c:v>13.416407864998739</c:v>
                </c:pt>
                <c:pt idx="19">
                  <c:v>13.784048752090222</c:v>
                </c:pt>
                <c:pt idx="20">
                  <c:v>14.142135623730951</c:v>
                </c:pt>
                <c:pt idx="21">
                  <c:v>14.491376746189438</c:v>
                </c:pt>
                <c:pt idx="22">
                  <c:v>14.832396974191326</c:v>
                </c:pt>
                <c:pt idx="23">
                  <c:v>15.165750888103101</c:v>
                </c:pt>
                <c:pt idx="24">
                  <c:v>15.491933384829668</c:v>
                </c:pt>
                <c:pt idx="25">
                  <c:v>15.811388300841896</c:v>
                </c:pt>
                <c:pt idx="26">
                  <c:v>16.124515496597098</c:v>
                </c:pt>
                <c:pt idx="27">
                  <c:v>16.431676725154983</c:v>
                </c:pt>
                <c:pt idx="28">
                  <c:v>16.733200530681511</c:v>
                </c:pt>
                <c:pt idx="29">
                  <c:v>17.029386365926403</c:v>
                </c:pt>
                <c:pt idx="30">
                  <c:v>17.320508075688775</c:v>
                </c:pt>
                <c:pt idx="31">
                  <c:v>17.606816861659009</c:v>
                </c:pt>
                <c:pt idx="32">
                  <c:v>17.888543819998318</c:v>
                </c:pt>
                <c:pt idx="33">
                  <c:v>18.165902124584949</c:v>
                </c:pt>
                <c:pt idx="34">
                  <c:v>18.439088914585774</c:v>
                </c:pt>
                <c:pt idx="35">
                  <c:v>18.708286933869708</c:v>
                </c:pt>
                <c:pt idx="36">
                  <c:v>18.973665961010276</c:v>
                </c:pt>
                <c:pt idx="37">
                  <c:v>19.235384061671343</c:v>
                </c:pt>
                <c:pt idx="38">
                  <c:v>19.493588689617926</c:v>
                </c:pt>
                <c:pt idx="39">
                  <c:v>19.748417658131498</c:v>
                </c:pt>
                <c:pt idx="40">
                  <c:v>20</c:v>
                </c:pt>
                <c:pt idx="41">
                  <c:v>20.248456731316587</c:v>
                </c:pt>
                <c:pt idx="42">
                  <c:v>20.493901531919196</c:v>
                </c:pt>
                <c:pt idx="43">
                  <c:v>20.73644135332772</c:v>
                </c:pt>
                <c:pt idx="44">
                  <c:v>20.976176963403031</c:v>
                </c:pt>
                <c:pt idx="45">
                  <c:v>21.213203435596427</c:v>
                </c:pt>
                <c:pt idx="46">
                  <c:v>21.447610589527216</c:v>
                </c:pt>
                <c:pt idx="47">
                  <c:v>21.679483388678801</c:v>
                </c:pt>
                <c:pt idx="48">
                  <c:v>21.908902300206645</c:v>
                </c:pt>
                <c:pt idx="49">
                  <c:v>22.135943621178654</c:v>
                </c:pt>
                <c:pt idx="50">
                  <c:v>22.360679774997898</c:v>
                </c:pt>
                <c:pt idx="51">
                  <c:v>22.583179581272429</c:v>
                </c:pt>
                <c:pt idx="52">
                  <c:v>22.803508501982758</c:v>
                </c:pt>
                <c:pt idx="53">
                  <c:v>23.021728866442675</c:v>
                </c:pt>
                <c:pt idx="54">
                  <c:v>23.2379000772445</c:v>
                </c:pt>
                <c:pt idx="55">
                  <c:v>23.45207879911715</c:v>
                </c:pt>
                <c:pt idx="56">
                  <c:v>23.664319132398465</c:v>
                </c:pt>
                <c:pt idx="57">
                  <c:v>23.874672772626646</c:v>
                </c:pt>
                <c:pt idx="58">
                  <c:v>24.083189157584592</c:v>
                </c:pt>
                <c:pt idx="59">
                  <c:v>24.289915602982237</c:v>
                </c:pt>
                <c:pt idx="60">
                  <c:v>24.494897427831781</c:v>
                </c:pt>
                <c:pt idx="61">
                  <c:v>24.698178070456937</c:v>
                </c:pt>
                <c:pt idx="62">
                  <c:v>24.899799195977465</c:v>
                </c:pt>
                <c:pt idx="63">
                  <c:v>25.099800796022265</c:v>
                </c:pt>
                <c:pt idx="64">
                  <c:v>25.298221281347036</c:v>
                </c:pt>
                <c:pt idx="65">
                  <c:v>25.495097567963924</c:v>
                </c:pt>
                <c:pt idx="66">
                  <c:v>25.690465157330259</c:v>
                </c:pt>
                <c:pt idx="67">
                  <c:v>25.88435821108957</c:v>
                </c:pt>
                <c:pt idx="68">
                  <c:v>26.076809620810597</c:v>
                </c:pt>
                <c:pt idx="69">
                  <c:v>26.267851073127396</c:v>
                </c:pt>
                <c:pt idx="70">
                  <c:v>26.457513110645905</c:v>
                </c:pt>
                <c:pt idx="71">
                  <c:v>26.645825188948457</c:v>
                </c:pt>
                <c:pt idx="72">
                  <c:v>26.832815729997478</c:v>
                </c:pt>
                <c:pt idx="73">
                  <c:v>27.018512172212592</c:v>
                </c:pt>
                <c:pt idx="74">
                  <c:v>27.202941017470888</c:v>
                </c:pt>
                <c:pt idx="75">
                  <c:v>27.386127875258307</c:v>
                </c:pt>
                <c:pt idx="76">
                  <c:v>27.568097504180443</c:v>
                </c:pt>
                <c:pt idx="77">
                  <c:v>27.748873851023216</c:v>
                </c:pt>
                <c:pt idx="78">
                  <c:v>27.928480087537881</c:v>
                </c:pt>
                <c:pt idx="79">
                  <c:v>28.106938645110393</c:v>
                </c:pt>
                <c:pt idx="80">
                  <c:v>28.284271247461902</c:v>
                </c:pt>
                <c:pt idx="81">
                  <c:v>28.460498941515414</c:v>
                </c:pt>
                <c:pt idx="82">
                  <c:v>28.635642126552707</c:v>
                </c:pt>
                <c:pt idx="83">
                  <c:v>28.809720581775867</c:v>
                </c:pt>
                <c:pt idx="84">
                  <c:v>28.982753492378876</c:v>
                </c:pt>
                <c:pt idx="85">
                  <c:v>29.154759474226502</c:v>
                </c:pt>
                <c:pt idx="86">
                  <c:v>29.32575659723036</c:v>
                </c:pt>
                <c:pt idx="87">
                  <c:v>29.49576240750525</c:v>
                </c:pt>
                <c:pt idx="88">
                  <c:v>29.664793948382652</c:v>
                </c:pt>
                <c:pt idx="89">
                  <c:v>29.832867780352597</c:v>
                </c:pt>
                <c:pt idx="90">
                  <c:v>30</c:v>
                </c:pt>
                <c:pt idx="91">
                  <c:v>30.166206257996713</c:v>
                </c:pt>
                <c:pt idx="92">
                  <c:v>30.331501776206203</c:v>
                </c:pt>
                <c:pt idx="93">
                  <c:v>30.495901363953813</c:v>
                </c:pt>
                <c:pt idx="94">
                  <c:v>30.659419433511783</c:v>
                </c:pt>
                <c:pt idx="95">
                  <c:v>30.822070014844883</c:v>
                </c:pt>
                <c:pt idx="96">
                  <c:v>30.983866769659336</c:v>
                </c:pt>
                <c:pt idx="97">
                  <c:v>31.144823004794873</c:v>
                </c:pt>
                <c:pt idx="98">
                  <c:v>31.304951684997057</c:v>
                </c:pt>
                <c:pt idx="99">
                  <c:v>31.464265445104548</c:v>
                </c:pt>
              </c:numCache>
            </c:numRef>
          </c:yVal>
          <c:smooth val="1"/>
          <c:extLst>
            <c:ext xmlns:c16="http://schemas.microsoft.com/office/drawing/2014/chart" uri="{C3380CC4-5D6E-409C-BE32-E72D297353CC}">
              <c16:uniqueId val="{00000000-B950-4A13-95DC-2BDB477965F4}"/>
            </c:ext>
          </c:extLst>
        </c:ser>
        <c:dLbls>
          <c:showLegendKey val="0"/>
          <c:showVal val="0"/>
          <c:showCatName val="0"/>
          <c:showSerName val="0"/>
          <c:showPercent val="0"/>
          <c:showBubbleSize val="0"/>
        </c:dLbls>
        <c:axId val="330876912"/>
        <c:axId val="330877240"/>
      </c:scatterChart>
      <c:valAx>
        <c:axId val="330876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7240"/>
        <c:crosses val="autoZero"/>
        <c:crossBetween val="midCat"/>
      </c:valAx>
      <c:valAx>
        <c:axId val="330877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76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Standard</a:t>
            </a:r>
            <a:r>
              <a:rPr lang="en-US" baseline="0"/>
              <a:t> error as a function sample size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Sheet1!$B$2:$B$100</c:f>
              <c:numCache>
                <c:formatCode>General</c:formatCode>
                <c:ptCount val="99"/>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numCache>
            </c:numRef>
          </c:xVal>
          <c:yVal>
            <c:numRef>
              <c:f>Sheet1!$C$2:$C$100</c:f>
              <c:numCache>
                <c:formatCode>General</c:formatCode>
                <c:ptCount val="99"/>
                <c:pt idx="0">
                  <c:v>0.15811388300841897</c:v>
                </c:pt>
                <c:pt idx="1">
                  <c:v>5.5901699437494741E-2</c:v>
                </c:pt>
                <c:pt idx="2">
                  <c:v>4.564354645876384E-2</c:v>
                </c:pt>
                <c:pt idx="3">
                  <c:v>3.9528470752104743E-2</c:v>
                </c:pt>
                <c:pt idx="4">
                  <c:v>3.5355339059327376E-2</c:v>
                </c:pt>
                <c:pt idx="5">
                  <c:v>3.2274861218395137E-2</c:v>
                </c:pt>
                <c:pt idx="6">
                  <c:v>2.9880715233359841E-2</c:v>
                </c:pt>
                <c:pt idx="7">
                  <c:v>2.795084971874737E-2</c:v>
                </c:pt>
                <c:pt idx="8">
                  <c:v>2.6352313834736494E-2</c:v>
                </c:pt>
                <c:pt idx="9">
                  <c:v>2.5000000000000001E-2</c:v>
                </c:pt>
                <c:pt idx="10">
                  <c:v>2.3836564731139809E-2</c:v>
                </c:pt>
                <c:pt idx="11">
                  <c:v>2.282177322938192E-2</c:v>
                </c:pt>
                <c:pt idx="12">
                  <c:v>2.1926450482675733E-2</c:v>
                </c:pt>
                <c:pt idx="13">
                  <c:v>2.1128856368212913E-2</c:v>
                </c:pt>
                <c:pt idx="14">
                  <c:v>2.0412414523193152E-2</c:v>
                </c:pt>
                <c:pt idx="15">
                  <c:v>1.9764235376052371E-2</c:v>
                </c:pt>
                <c:pt idx="16">
                  <c:v>1.9174124721184259E-2</c:v>
                </c:pt>
                <c:pt idx="17">
                  <c:v>1.8633899812498248E-2</c:v>
                </c:pt>
                <c:pt idx="18">
                  <c:v>1.8136906252750291E-2</c:v>
                </c:pt>
                <c:pt idx="19">
                  <c:v>1.7677669529663688E-2</c:v>
                </c:pt>
                <c:pt idx="20">
                  <c:v>1.7251638983558856E-2</c:v>
                </c:pt>
                <c:pt idx="21">
                  <c:v>1.6854996561581053E-2</c:v>
                </c:pt>
                <c:pt idx="22">
                  <c:v>1.6484511834894675E-2</c:v>
                </c:pt>
                <c:pt idx="23">
                  <c:v>1.6137430609197569E-2</c:v>
                </c:pt>
                <c:pt idx="24">
                  <c:v>1.5811388300841896E-2</c:v>
                </c:pt>
                <c:pt idx="25">
                  <c:v>1.5504341823651058E-2</c:v>
                </c:pt>
                <c:pt idx="26">
                  <c:v>1.5214515486254614E-2</c:v>
                </c:pt>
                <c:pt idx="27">
                  <c:v>1.494035761667992E-2</c:v>
                </c:pt>
                <c:pt idx="28">
                  <c:v>1.4680505487867587E-2</c:v>
                </c:pt>
                <c:pt idx="29">
                  <c:v>1.4433756729740642E-2</c:v>
                </c:pt>
                <c:pt idx="30">
                  <c:v>1.419904585617662E-2</c:v>
                </c:pt>
                <c:pt idx="31">
                  <c:v>1.3975424859373685E-2</c:v>
                </c:pt>
                <c:pt idx="32">
                  <c:v>1.3762047064079509E-2</c:v>
                </c:pt>
                <c:pt idx="33">
                  <c:v>1.355815361366601E-2</c:v>
                </c:pt>
                <c:pt idx="34">
                  <c:v>1.3363062095621218E-2</c:v>
                </c:pt>
                <c:pt idx="35">
                  <c:v>1.3176156917368247E-2</c:v>
                </c:pt>
                <c:pt idx="36">
                  <c:v>1.299688112275091E-2</c:v>
                </c:pt>
                <c:pt idx="37">
                  <c:v>1.2824729401064426E-2</c:v>
                </c:pt>
                <c:pt idx="38">
                  <c:v>1.2659242088545833E-2</c:v>
                </c:pt>
                <c:pt idx="39">
                  <c:v>1.2500000000000001E-2</c:v>
                </c:pt>
                <c:pt idx="40">
                  <c:v>1.234661995811987E-2</c:v>
                </c:pt>
                <c:pt idx="41">
                  <c:v>1.2198750911856666E-2</c:v>
                </c:pt>
                <c:pt idx="42">
                  <c:v>1.2056070554260303E-2</c:v>
                </c:pt>
                <c:pt idx="43">
                  <c:v>1.1918282365569905E-2</c:v>
                </c:pt>
                <c:pt idx="44">
                  <c:v>1.1785113019775792E-2</c:v>
                </c:pt>
                <c:pt idx="45">
                  <c:v>1.1656310103003923E-2</c:v>
                </c:pt>
                <c:pt idx="46">
                  <c:v>1.1531640100361062E-2</c:v>
                </c:pt>
                <c:pt idx="47">
                  <c:v>1.141088661469096E-2</c:v>
                </c:pt>
                <c:pt idx="48">
                  <c:v>1.1293848786315641E-2</c:v>
                </c:pt>
                <c:pt idx="49">
                  <c:v>1.1180339887498949E-2</c:v>
                </c:pt>
                <c:pt idx="50">
                  <c:v>1.1070186069251191E-2</c:v>
                </c:pt>
                <c:pt idx="51">
                  <c:v>1.0963225241337866E-2</c:v>
                </c:pt>
                <c:pt idx="52">
                  <c:v>1.0859306069076735E-2</c:v>
                </c:pt>
                <c:pt idx="53">
                  <c:v>1.075828707279838E-2</c:v>
                </c:pt>
                <c:pt idx="54">
                  <c:v>1.066003581778052E-2</c:v>
                </c:pt>
                <c:pt idx="55">
                  <c:v>1.0564428184106456E-2</c:v>
                </c:pt>
                <c:pt idx="56">
                  <c:v>1.0471347707292387E-2</c:v>
                </c:pt>
                <c:pt idx="57">
                  <c:v>1.0380684981717497E-2</c:v>
                </c:pt>
                <c:pt idx="58">
                  <c:v>1.0292337119907728E-2</c:v>
                </c:pt>
                <c:pt idx="59">
                  <c:v>1.0206207261596576E-2</c:v>
                </c:pt>
                <c:pt idx="60">
                  <c:v>1.012220412723645E-2</c:v>
                </c:pt>
                <c:pt idx="61">
                  <c:v>1.0040241611281236E-2</c:v>
                </c:pt>
                <c:pt idx="62">
                  <c:v>9.9602384111199468E-3</c:v>
                </c:pt>
                <c:pt idx="63">
                  <c:v>9.8821176880261857E-3</c:v>
                </c:pt>
                <c:pt idx="64">
                  <c:v>9.8058067569092022E-3</c:v>
                </c:pt>
                <c:pt idx="65">
                  <c:v>9.731236802019037E-3</c:v>
                </c:pt>
                <c:pt idx="66">
                  <c:v>9.6583426160781975E-3</c:v>
                </c:pt>
                <c:pt idx="67">
                  <c:v>9.5870623605921294E-3</c:v>
                </c:pt>
                <c:pt idx="68">
                  <c:v>9.5173373453360122E-3</c:v>
                </c:pt>
                <c:pt idx="69">
                  <c:v>9.4491118252306803E-3</c:v>
                </c:pt>
                <c:pt idx="70">
                  <c:v>9.3823328130100189E-3</c:v>
                </c:pt>
                <c:pt idx="71">
                  <c:v>9.3169499062491241E-3</c:v>
                </c:pt>
                <c:pt idx="72">
                  <c:v>9.2529151274700662E-3</c:v>
                </c:pt>
                <c:pt idx="73">
                  <c:v>9.1901827761725965E-3</c:v>
                </c:pt>
                <c:pt idx="74">
                  <c:v>9.1287092917527683E-3</c:v>
                </c:pt>
                <c:pt idx="75">
                  <c:v>9.0684531263751453E-3</c:v>
                </c:pt>
                <c:pt idx="76">
                  <c:v>9.0093746269555887E-3</c:v>
                </c:pt>
                <c:pt idx="77">
                  <c:v>8.9514359254929121E-3</c:v>
                </c:pt>
                <c:pt idx="78">
                  <c:v>8.89460083706025E-3</c:v>
                </c:pt>
                <c:pt idx="79">
                  <c:v>8.838834764831844E-3</c:v>
                </c:pt>
                <c:pt idx="80">
                  <c:v>8.7841046115788319E-3</c:v>
                </c:pt>
                <c:pt idx="81">
                  <c:v>8.730378697119727E-3</c:v>
                </c:pt>
                <c:pt idx="82">
                  <c:v>8.6776266812577905E-3</c:v>
                </c:pt>
                <c:pt idx="83">
                  <c:v>8.6258194917794278E-3</c:v>
                </c:pt>
                <c:pt idx="84">
                  <c:v>8.5749292571254427E-3</c:v>
                </c:pt>
                <c:pt idx="85">
                  <c:v>8.5249292433809184E-3</c:v>
                </c:pt>
                <c:pt idx="86">
                  <c:v>8.4757937952601309E-3</c:v>
                </c:pt>
                <c:pt idx="87">
                  <c:v>8.4274982807905265E-3</c:v>
                </c:pt>
                <c:pt idx="88">
                  <c:v>8.3800190394248859E-3</c:v>
                </c:pt>
                <c:pt idx="89">
                  <c:v>8.3333333333333332E-3</c:v>
                </c:pt>
                <c:pt idx="90">
                  <c:v>8.2874193016474491E-3</c:v>
                </c:pt>
                <c:pt idx="91">
                  <c:v>8.2422559174473373E-3</c:v>
                </c:pt>
                <c:pt idx="92">
                  <c:v>8.1978229472994112E-3</c:v>
                </c:pt>
                <c:pt idx="93">
                  <c:v>8.1541009131680282E-3</c:v>
                </c:pt>
                <c:pt idx="94">
                  <c:v>8.1110710565381276E-3</c:v>
                </c:pt>
                <c:pt idx="95">
                  <c:v>8.0687153045987843E-3</c:v>
                </c:pt>
                <c:pt idx="96">
                  <c:v>8.0270162383491942E-3</c:v>
                </c:pt>
                <c:pt idx="97">
                  <c:v>7.985957062499249E-3</c:v>
                </c:pt>
                <c:pt idx="98">
                  <c:v>7.945521577046602E-3</c:v>
                </c:pt>
              </c:numCache>
            </c:numRef>
          </c:yVal>
          <c:smooth val="1"/>
          <c:extLst>
            <c:ext xmlns:c16="http://schemas.microsoft.com/office/drawing/2014/chart" uri="{C3380CC4-5D6E-409C-BE32-E72D297353CC}">
              <c16:uniqueId val="{00000000-8B19-4C4F-8B60-F7CA42195C87}"/>
            </c:ext>
          </c:extLst>
        </c:ser>
        <c:dLbls>
          <c:showLegendKey val="0"/>
          <c:showVal val="0"/>
          <c:showCatName val="0"/>
          <c:showSerName val="0"/>
          <c:showPercent val="0"/>
          <c:showBubbleSize val="0"/>
        </c:dLbls>
        <c:axId val="412872128"/>
        <c:axId val="412873440"/>
      </c:scatterChart>
      <c:valAx>
        <c:axId val="4128721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Sample 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3440"/>
        <c:crosses val="autoZero"/>
        <c:crossBetween val="midCat"/>
      </c:valAx>
      <c:valAx>
        <c:axId val="4128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287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6/18/2017 4:13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6/18/2017 4:13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6/18/2017 4:13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5:47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05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5:52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798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5:56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3773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6:02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158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6:15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942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6:57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5309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6:58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48701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245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6:53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294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6:52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309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6/18/2017 4:13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903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3797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16299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9135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75844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2264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7266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938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26611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42916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5044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6/18/2017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349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15605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4735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34199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31174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8:01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7688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72108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07283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90122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40127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2953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085492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55091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11389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5:55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4116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5:55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8127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5:09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41847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5:02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69584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6/18/2017 4:13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6440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261.png"/></Relationships>
</file>

<file path=ppt/slides/_rels/slide2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blog.vctr.me/posts/central-limit-theorem.html"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4800" dirty="0"/>
              <a:t>Statistical Inference &amp; Hypothesis Testing</a:t>
            </a:r>
          </a:p>
        </p:txBody>
      </p:sp>
      <p:sp>
        <p:nvSpPr>
          <p:cNvPr id="3" name="Text Placeholder 2"/>
          <p:cNvSpPr>
            <a:spLocks noGrp="1"/>
          </p:cNvSpPr>
          <p:nvPr>
            <p:ph type="body" sz="quarter" idx="4294967295"/>
          </p:nvPr>
        </p:nvSpPr>
        <p:spPr>
          <a:xfrm>
            <a:off x="1027135" y="4071938"/>
            <a:ext cx="6595562" cy="1169551"/>
          </a:xfrm>
        </p:spPr>
        <p:txBody>
          <a:bodyPr/>
          <a:lstStyle/>
          <a:p>
            <a:pPr marL="0" indent="0">
              <a:buNone/>
            </a:pPr>
            <a:r>
              <a:rPr lang="en-US" sz="3200" dirty="0"/>
              <a:t>Jacob LaRiviere, Research Economist</a:t>
            </a:r>
          </a:p>
          <a:p>
            <a:pPr marL="0" indent="0">
              <a:buNone/>
            </a:pPr>
            <a:r>
              <a:rPr lang="en-US" sz="3200" dirty="0"/>
              <a:t>(some content from Justin Rao)</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820910" cy="3243965"/>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3243965"/>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79511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820910" cy="6182462"/>
              </a:xfrm>
            </p:spPr>
            <p:txBody>
              <a:bodyPr/>
              <a:lstStyle/>
              <a:p>
                <a:endParaRPr lang="en-US" dirty="0"/>
              </a:p>
              <a:p>
                <a:r>
                  <a:rPr lang="en-US" sz="3600" dirty="0"/>
                  <a:t>Population: heights of all US-located people 18-65</a:t>
                </a:r>
              </a:p>
              <a:p>
                <a:r>
                  <a:rPr lang="en-US" sz="2000" dirty="0">
                    <a:solidFill>
                      <a:schemeClr val="tx1"/>
                    </a:solidFill>
                  </a:rPr>
                  <a:t>Let’s call the </a:t>
                </a:r>
                <a:r>
                  <a:rPr lang="en-US" sz="2000" i="1" dirty="0">
                    <a:solidFill>
                      <a:schemeClr val="tx1"/>
                    </a:solidFill>
                  </a:rPr>
                  <a:t>population mean</a:t>
                </a:r>
                <a:r>
                  <a:rPr lang="en-US" sz="2000" dirty="0">
                    <a:solidFill>
                      <a:schemeClr val="tx1"/>
                    </a:solidFill>
                  </a:rPr>
                  <a:t> of U.S. height </a:t>
                </a:r>
                <a14:m>
                  <m:oMath xmlns:m="http://schemas.openxmlformats.org/officeDocument/2006/math">
                    <m:r>
                      <a:rPr lang="en-US" sz="2000" b="0" i="1" smtClean="0">
                        <a:solidFill>
                          <a:schemeClr val="tx1"/>
                        </a:solidFill>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a:t>
                </a:r>
                <a:r>
                  <a:rPr lang="en-US" sz="2000" i="1" dirty="0">
                    <a:solidFill>
                      <a:schemeClr val="tx1"/>
                    </a:solidFill>
                  </a:rPr>
                  <a:t>sample mean</a:t>
                </a:r>
                <a:r>
                  <a:rPr lang="en-US" sz="2000" dirty="0">
                    <a:solidFill>
                      <a:schemeClr val="tx1"/>
                    </a:solidFill>
                  </a:rPr>
                  <a:t> of adult U.S. height </a:t>
                </a:r>
                <a14:m>
                  <m:oMath xmlns:m="http://schemas.openxmlformats.org/officeDocument/2006/math">
                    <m:sSub>
                      <m:sSubPr>
                        <m:ctrlPr>
                          <a:rPr lang="en-US" sz="2000" b="0" i="1" smtClean="0">
                            <a:solidFill>
                              <a:schemeClr val="tx1"/>
                            </a:solidFill>
                          </a:rPr>
                        </m:ctrlPr>
                      </m:sSubPr>
                      <m:e>
                        <m:sSubSup>
                          <m:sSubSupPr>
                            <m:ctrlPr>
                              <a:rPr lang="en-US" sz="2000" i="1">
                                <a:solidFill>
                                  <a:schemeClr val="tx1"/>
                                </a:solidFill>
                              </a:rPr>
                            </m:ctrlPr>
                          </m:sSubSupPr>
                          <m:e>
                            <m:f>
                              <m:fPr>
                                <m:ctrlPr>
                                  <a:rPr lang="en-US" sz="2000" i="1">
                                    <a:solidFill>
                                      <a:schemeClr val="tx1"/>
                                    </a:solidFill>
                                  </a:rPr>
                                </m:ctrlPr>
                              </m:fPr>
                              <m:num>
                                <m:r>
                                  <a:rPr lang="en-US" sz="2000">
                                    <a:solidFill>
                                      <a:schemeClr val="tx1"/>
                                    </a:solidFill>
                                  </a:rPr>
                                  <m:t>1</m:t>
                                </m:r>
                              </m:num>
                              <m:den>
                                <m:r>
                                  <m:rPr>
                                    <m:sty m:val="p"/>
                                  </m:rPr>
                                  <a:rPr lang="en-US" sz="2000">
                                    <a:solidFill>
                                      <a:schemeClr val="tx1"/>
                                    </a:solidFill>
                                  </a:rPr>
                                  <m:t>n</m:t>
                                </m:r>
                              </m:den>
                            </m:f>
                            <m:r>
                              <m:rPr>
                                <m:sty m:val="p"/>
                              </m:rPr>
                              <a:rPr lang="en-US" sz="2000">
                                <a:solidFill>
                                  <a:schemeClr val="tx1"/>
                                </a:solidFill>
                              </a:rPr>
                              <m:t>Σ</m:t>
                            </m:r>
                          </m:e>
                          <m:sub>
                            <m:r>
                              <a:rPr lang="en-US" sz="2000" b="1" i="1">
                                <a:solidFill>
                                  <a:schemeClr val="tx1"/>
                                </a:solidFill>
                              </a:rPr>
                              <m:t>𝒊</m:t>
                            </m:r>
                            <m:r>
                              <a:rPr lang="en-US" sz="2000" i="1">
                                <a:solidFill>
                                  <a:schemeClr val="tx1"/>
                                </a:solidFill>
                              </a:rPr>
                              <m:t>=1</m:t>
                            </m:r>
                          </m:sub>
                          <m:sup>
                            <m:r>
                              <a:rPr lang="en-US" sz="2000" i="1">
                                <a:solidFill>
                                  <a:schemeClr val="tx1"/>
                                </a:solidFill>
                              </a:rPr>
                              <m:t>𝑛</m:t>
                            </m:r>
                          </m:sup>
                        </m:sSubSup>
                        <m:r>
                          <a:rPr lang="en-US" sz="2000" b="0" i="1" smtClean="0">
                            <a:solidFill>
                              <a:schemeClr val="tx1"/>
                            </a:solidFill>
                          </a:rPr>
                          <m:t>𝑥</m:t>
                        </m:r>
                      </m:e>
                      <m:sub>
                        <m:r>
                          <a:rPr lang="en-US" sz="2000" b="0" i="1" smtClean="0">
                            <a:solidFill>
                              <a:schemeClr val="tx1"/>
                            </a:solidFill>
                          </a:rPr>
                          <m:t>𝑖</m:t>
                        </m:r>
                      </m:sub>
                    </m:sSub>
                    <m:r>
                      <a:rPr lang="en-US" sz="2000" b="0" i="1" smtClean="0">
                        <a:solidFill>
                          <a:schemeClr val="tx1"/>
                        </a:solidFill>
                      </a:rPr>
                      <m:t>=</m:t>
                    </m:r>
                    <m:acc>
                      <m:accPr>
                        <m:chr m:val="̅"/>
                        <m:ctrlPr>
                          <a:rPr lang="en-US" sz="2000" b="1" i="1" smtClean="0">
                            <a:solidFill>
                              <a:schemeClr val="tx1"/>
                            </a:solidFill>
                          </a:rPr>
                        </m:ctrlPr>
                      </m:accPr>
                      <m:e>
                        <m:sSub>
                          <m:sSubPr>
                            <m:ctrlPr>
                              <a:rPr lang="en-US" sz="2000" b="1" i="1" smtClean="0">
                                <a:solidFill>
                                  <a:schemeClr val="tx1"/>
                                </a:solidFill>
                              </a:rPr>
                            </m:ctrlPr>
                          </m:sSubPr>
                          <m:e>
                            <m:r>
                              <a:rPr lang="en-US" sz="2000" b="1" i="1" smtClean="0">
                                <a:solidFill>
                                  <a:schemeClr val="tx1"/>
                                </a:solidFill>
                              </a:rPr>
                              <m:t>𝒙</m:t>
                            </m:r>
                          </m:e>
                          <m:sub>
                            <m:r>
                              <a:rPr lang="en-US" sz="2000" b="1" i="1" smtClean="0">
                                <a:solidFill>
                                  <a:schemeClr val="tx1"/>
                                </a:solidFill>
                              </a:rPr>
                              <m:t>𝑵</m:t>
                            </m:r>
                          </m:sub>
                        </m:sSub>
                      </m:e>
                    </m:acc>
                  </m:oMath>
                </a14:m>
                <a:r>
                  <a:rPr lang="en-US" sz="2000" dirty="0">
                    <a:solidFill>
                      <a:schemeClr val="tx1"/>
                    </a:solidFill>
                  </a:rPr>
                  <a:t>  (</a:t>
                </a:r>
                <a:r>
                  <a:rPr lang="en-US" sz="2000" dirty="0">
                    <a:solidFill>
                      <a:schemeClr val="tx1"/>
                    </a:solidFill>
                  </a:rPr>
                  <a:t>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rPr>
                        </m:ctrlPr>
                      </m:sSubPr>
                      <m:e>
                        <m:sSubSup>
                          <m:sSubSupPr>
                            <m:ctrlPr>
                              <a:rPr lang="en-US" sz="2000" i="1">
                                <a:solidFill>
                                  <a:schemeClr val="tx1"/>
                                </a:solidFill>
                              </a:rPr>
                            </m:ctrlPr>
                          </m:sSubSupPr>
                          <m:e>
                            <m:f>
                              <m:fPr>
                                <m:ctrlPr>
                                  <a:rPr lang="en-US" sz="2000" b="0" i="0" smtClean="0">
                                    <a:solidFill>
                                      <a:schemeClr val="tx1"/>
                                    </a:solidFill>
                                  </a:rPr>
                                </m:ctrlPr>
                              </m:fPr>
                              <m:num>
                                <m:r>
                                  <a:rPr lang="en-US" sz="2000" b="0" i="0" smtClean="0">
                                    <a:solidFill>
                                      <a:schemeClr val="tx1"/>
                                    </a:solidFill>
                                  </a:rPr>
                                  <m:t>1</m:t>
                                </m:r>
                              </m:num>
                              <m:den>
                                <m:r>
                                  <m:rPr>
                                    <m:sty m:val="p"/>
                                  </m:rPr>
                                  <a:rPr lang="en-US" sz="2000" b="0" i="0" smtClean="0">
                                    <a:solidFill>
                                      <a:schemeClr val="tx1"/>
                                    </a:solidFill>
                                  </a:rPr>
                                  <m:t>n</m:t>
                                </m:r>
                              </m:den>
                            </m:f>
                            <m:r>
                              <m:rPr>
                                <m:sty m:val="p"/>
                              </m:rPr>
                              <a:rPr lang="en-US" sz="2000">
                                <a:solidFill>
                                  <a:schemeClr val="tx1"/>
                                </a:solidFill>
                              </a:rPr>
                              <m:t>Σ</m:t>
                            </m:r>
                          </m:e>
                          <m:sub>
                            <m:r>
                              <a:rPr lang="en-US" sz="2000" b="1" i="1">
                                <a:solidFill>
                                  <a:schemeClr val="tx1"/>
                                </a:solidFill>
                              </a:rPr>
                              <m:t>𝒊</m:t>
                            </m:r>
                            <m:r>
                              <a:rPr lang="en-US" sz="2000" i="1">
                                <a:solidFill>
                                  <a:schemeClr val="tx1"/>
                                </a:solidFill>
                              </a:rPr>
                              <m:t>=1</m:t>
                            </m:r>
                          </m:sub>
                          <m:sup>
                            <m:r>
                              <a:rPr lang="en-US" sz="2000" i="1">
                                <a:solidFill>
                                  <a:schemeClr val="tx1"/>
                                </a:solidFill>
                              </a:rPr>
                              <m:t>𝑛</m:t>
                            </m:r>
                          </m:sup>
                        </m:sSubSup>
                        <m:r>
                          <a:rPr lang="en-US" sz="2000" i="1">
                            <a:solidFill>
                              <a:schemeClr val="tx1"/>
                            </a:solidFill>
                          </a:rPr>
                          <m:t>𝑥</m:t>
                        </m:r>
                      </m:e>
                      <m:sub>
                        <m:r>
                          <a:rPr lang="en-US" sz="2000" i="1">
                            <a:solidFill>
                              <a:schemeClr val="tx1"/>
                            </a:solidFill>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rPr>
                        </m:ctrlPr>
                      </m:sSubPr>
                      <m:e>
                        <m:r>
                          <a:rPr lang="en-US" sz="2000" i="1">
                            <a:solidFill>
                              <a:schemeClr val="tx1"/>
                            </a:solidFill>
                          </a:rPr>
                          <m:t>𝑥</m:t>
                        </m:r>
                      </m:e>
                      <m:sub>
                        <m:r>
                          <a:rPr lang="en-US" sz="2000" i="1">
                            <a:solidFill>
                              <a:schemeClr val="tx1"/>
                            </a:solidFill>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rPr>
                        </m:ctrlPr>
                      </m:accPr>
                      <m:e>
                        <m:sSub>
                          <m:sSubPr>
                            <m:ctrlPr>
                              <a:rPr lang="en-US" sz="2000" b="1" i="1">
                                <a:solidFill>
                                  <a:schemeClr val="tx1"/>
                                </a:solidFill>
                              </a:rPr>
                            </m:ctrlPr>
                          </m:sSubPr>
                          <m:e>
                            <m:r>
                              <a:rPr lang="en-US" sz="2000" b="1" i="1">
                                <a:solidFill>
                                  <a:schemeClr val="tx1"/>
                                </a:solidFill>
                              </a:rPr>
                              <m:t>𝒙</m:t>
                            </m:r>
                          </m:e>
                          <m:sub>
                            <m:r>
                              <a:rPr lang="en-US" sz="2000" b="1" i="1">
                                <a:solidFill>
                                  <a:schemeClr val="tx1"/>
                                </a:solidFill>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6182462"/>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74890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mean vs.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820910" cy="7564187"/>
              </a:xfrm>
            </p:spPr>
            <p:txBody>
              <a:bodyPr/>
              <a:lstStyle/>
              <a:p>
                <a:endParaRPr lang="en-US" dirty="0"/>
              </a:p>
              <a:p>
                <a:r>
                  <a:rPr lang="en-US" sz="3600" dirty="0"/>
                  <a:t>Population: heights of all US-located people 18-65</a:t>
                </a:r>
              </a:p>
              <a:p>
                <a:r>
                  <a:rPr lang="en-US" sz="2000" dirty="0">
                    <a:solidFill>
                      <a:schemeClr val="tx1"/>
                    </a:solidFill>
                  </a:rPr>
                  <a:t>Let’s call the population mean of U.S. height </a:t>
                </a:r>
                <a14:m>
                  <m:oMath xmlns:m="http://schemas.openxmlformats.org/officeDocument/2006/math">
                    <m:r>
                      <a:rPr lang="en-US" sz="2000" b="0" i="1" smtClean="0">
                        <a:solidFill>
                          <a:schemeClr val="tx1"/>
                        </a:solidFill>
                      </a:rPr>
                      <m:t>𝜇</m:t>
                    </m:r>
                  </m:oMath>
                </a14:m>
                <a:r>
                  <a:rPr lang="en-US" sz="2000" dirty="0">
                    <a:solidFill>
                      <a:schemeClr val="tx1"/>
                    </a:solidFill>
                  </a:rPr>
                  <a:t> (sometimes called “the truth”)</a:t>
                </a:r>
              </a:p>
              <a:p>
                <a:r>
                  <a:rPr lang="en-US" sz="2000" dirty="0">
                    <a:solidFill>
                      <a:schemeClr val="tx1"/>
                    </a:solidFill>
                  </a:rPr>
                  <a:t>At a given point in time, </a:t>
                </a:r>
                <a14:m>
                  <m:oMath xmlns:m="http://schemas.openxmlformats.org/officeDocument/2006/math">
                    <m:r>
                      <a:rPr lang="en-US" sz="2000" i="1">
                        <a:solidFill>
                          <a:schemeClr val="tx1"/>
                        </a:solidFill>
                      </a:rPr>
                      <m:t>𝜇</m:t>
                    </m:r>
                  </m:oMath>
                </a14:m>
                <a:r>
                  <a:rPr lang="en-US" sz="2000" dirty="0">
                    <a:solidFill>
                      <a:schemeClr val="tx1"/>
                    </a:solidFill>
                  </a:rPr>
                  <a:t> is </a:t>
                </a:r>
                <a:r>
                  <a:rPr lang="en-US" sz="2000" i="1" dirty="0">
                    <a:solidFill>
                      <a:schemeClr val="tx1"/>
                    </a:solidFill>
                  </a:rPr>
                  <a:t>deterministic. </a:t>
                </a:r>
                <a:r>
                  <a:rPr lang="en-US" sz="2000" dirty="0">
                    <a:solidFill>
                      <a:schemeClr val="tx1"/>
                    </a:solidFill>
                  </a:rPr>
                  <a:t>Let’s assume it’s 66.2 inches.</a:t>
                </a:r>
                <a:endParaRPr lang="en-US" sz="2000" i="1" dirty="0">
                  <a:solidFill>
                    <a:schemeClr val="tx1"/>
                  </a:solidFill>
                </a:endParaRPr>
              </a:p>
              <a:p>
                <a:endParaRPr lang="en-US" sz="3600" dirty="0">
                  <a:solidFill>
                    <a:schemeClr val="tx2"/>
                  </a:solidFill>
                </a:endParaRPr>
              </a:p>
              <a:p>
                <a:r>
                  <a:rPr lang="en-US" sz="3600" dirty="0">
                    <a:solidFill>
                      <a:schemeClr val="tx2"/>
                    </a:solidFill>
                  </a:rPr>
                  <a:t>Sample: we’ll draw a sample </a:t>
                </a:r>
                <a:r>
                  <a:rPr lang="en-US" sz="3600" i="1" dirty="0">
                    <a:solidFill>
                      <a:schemeClr val="tx2"/>
                    </a:solidFill>
                  </a:rPr>
                  <a:t>N </a:t>
                </a:r>
                <a:r>
                  <a:rPr lang="en-US" sz="3600" dirty="0">
                    <a:solidFill>
                      <a:schemeClr val="tx2"/>
                    </a:solidFill>
                  </a:rPr>
                  <a:t>people located in US</a:t>
                </a:r>
              </a:p>
              <a:p>
                <a:r>
                  <a:rPr lang="en-US" sz="2000" dirty="0">
                    <a:solidFill>
                      <a:schemeClr val="tx1"/>
                    </a:solidFill>
                  </a:rPr>
                  <a:t>Let’s call the sample mean of adult U.S. height </a:t>
                </a:r>
                <a14:m>
                  <m:oMath xmlns:m="http://schemas.openxmlformats.org/officeDocument/2006/math">
                    <m:sSub>
                      <m:sSubPr>
                        <m:ctrlPr>
                          <a:rPr lang="en-US" sz="2000" b="0" i="1" smtClean="0">
                            <a:solidFill>
                              <a:schemeClr val="tx1"/>
                            </a:solidFill>
                          </a:rPr>
                        </m:ctrlPr>
                      </m:sSubPr>
                      <m:e>
                        <m:sSubSup>
                          <m:sSubSupPr>
                            <m:ctrlPr>
                              <a:rPr lang="en-US" sz="2000" i="1">
                                <a:solidFill>
                                  <a:schemeClr val="tx1"/>
                                </a:solidFill>
                              </a:rPr>
                            </m:ctrlPr>
                          </m:sSubSupPr>
                          <m:e>
                            <m:f>
                              <m:fPr>
                                <m:ctrlPr>
                                  <a:rPr lang="en-US" sz="2000" i="1">
                                    <a:solidFill>
                                      <a:schemeClr val="tx1"/>
                                    </a:solidFill>
                                  </a:rPr>
                                </m:ctrlPr>
                              </m:fPr>
                              <m:num>
                                <m:r>
                                  <a:rPr lang="en-US" sz="2000">
                                    <a:solidFill>
                                      <a:schemeClr val="tx1"/>
                                    </a:solidFill>
                                  </a:rPr>
                                  <m:t>1</m:t>
                                </m:r>
                              </m:num>
                              <m:den>
                                <m:r>
                                  <m:rPr>
                                    <m:sty m:val="p"/>
                                  </m:rPr>
                                  <a:rPr lang="en-US" sz="2000">
                                    <a:solidFill>
                                      <a:schemeClr val="tx1"/>
                                    </a:solidFill>
                                  </a:rPr>
                                  <m:t>n</m:t>
                                </m:r>
                              </m:den>
                            </m:f>
                            <m:r>
                              <m:rPr>
                                <m:sty m:val="p"/>
                              </m:rPr>
                              <a:rPr lang="en-US" sz="2000">
                                <a:solidFill>
                                  <a:schemeClr val="tx1"/>
                                </a:solidFill>
                              </a:rPr>
                              <m:t>Σ</m:t>
                            </m:r>
                          </m:e>
                          <m:sub>
                            <m:r>
                              <a:rPr lang="en-US" sz="2000" b="1" i="1">
                                <a:solidFill>
                                  <a:schemeClr val="tx1"/>
                                </a:solidFill>
                              </a:rPr>
                              <m:t>𝒊</m:t>
                            </m:r>
                            <m:r>
                              <a:rPr lang="en-US" sz="2000" i="1">
                                <a:solidFill>
                                  <a:schemeClr val="tx1"/>
                                </a:solidFill>
                              </a:rPr>
                              <m:t>=1</m:t>
                            </m:r>
                          </m:sub>
                          <m:sup>
                            <m:r>
                              <a:rPr lang="en-US" sz="2000" i="1">
                                <a:solidFill>
                                  <a:schemeClr val="tx1"/>
                                </a:solidFill>
                              </a:rPr>
                              <m:t>𝑛</m:t>
                            </m:r>
                          </m:sup>
                        </m:sSubSup>
                        <m:r>
                          <a:rPr lang="en-US" sz="2000" b="0" i="1" smtClean="0">
                            <a:solidFill>
                              <a:schemeClr val="tx1"/>
                            </a:solidFill>
                          </a:rPr>
                          <m:t>𝑥</m:t>
                        </m:r>
                      </m:e>
                      <m:sub>
                        <m:r>
                          <a:rPr lang="en-US" sz="2000" b="0" i="1" smtClean="0">
                            <a:solidFill>
                              <a:schemeClr val="tx1"/>
                            </a:solidFill>
                          </a:rPr>
                          <m:t>𝑖</m:t>
                        </m:r>
                      </m:sub>
                    </m:sSub>
                    <m:r>
                      <a:rPr lang="en-US" sz="2000" b="0" i="1" smtClean="0">
                        <a:solidFill>
                          <a:schemeClr val="tx1"/>
                        </a:solidFill>
                      </a:rPr>
                      <m:t>=</m:t>
                    </m:r>
                    <m:acc>
                      <m:accPr>
                        <m:chr m:val="̅"/>
                        <m:ctrlPr>
                          <a:rPr lang="en-US" sz="2000" b="1" i="1" smtClean="0">
                            <a:solidFill>
                              <a:schemeClr val="tx1"/>
                            </a:solidFill>
                          </a:rPr>
                        </m:ctrlPr>
                      </m:accPr>
                      <m:e>
                        <m:sSub>
                          <m:sSubPr>
                            <m:ctrlPr>
                              <a:rPr lang="en-US" sz="2000" b="1" i="1" smtClean="0">
                                <a:solidFill>
                                  <a:schemeClr val="tx1"/>
                                </a:solidFill>
                              </a:rPr>
                            </m:ctrlPr>
                          </m:sSubPr>
                          <m:e>
                            <m:r>
                              <a:rPr lang="en-US" sz="2000" b="1" i="1" smtClean="0">
                                <a:solidFill>
                                  <a:schemeClr val="tx1"/>
                                </a:solidFill>
                              </a:rPr>
                              <m:t>𝒙</m:t>
                            </m:r>
                          </m:e>
                          <m:sub>
                            <m:r>
                              <a:rPr lang="en-US" sz="2000" b="1" i="1" smtClean="0">
                                <a:solidFill>
                                  <a:schemeClr val="tx1"/>
                                </a:solidFill>
                              </a:rPr>
                              <m:t>𝑵</m:t>
                            </m:r>
                          </m:sub>
                        </m:sSub>
                      </m:e>
                    </m:acc>
                  </m:oMath>
                </a14:m>
                <a:r>
                  <a:rPr lang="en-US" sz="2000" dirty="0">
                    <a:solidFill>
                      <a:schemeClr val="tx1"/>
                    </a:solidFill>
                  </a:rPr>
                  <a:t>  (</a:t>
                </a:r>
                <a:r>
                  <a:rPr lang="en-US" sz="2000" dirty="0">
                    <a:solidFill>
                      <a:schemeClr val="tx1"/>
                    </a:solidFill>
                  </a:rPr>
                  <a:t>pronounced x-bar)</a:t>
                </a:r>
              </a:p>
              <a:p>
                <a:endParaRPr lang="en-US" sz="2000" dirty="0">
                  <a:solidFill>
                    <a:schemeClr val="tx1"/>
                  </a:solidFill>
                </a:endParaRPr>
              </a:p>
              <a:p>
                <a:pPr marL="342900" indent="-342900">
                  <a:buFontTx/>
                  <a:buChar char="-"/>
                </a:pPr>
                <a14:m>
                  <m:oMath xmlns:m="http://schemas.openxmlformats.org/officeDocument/2006/math">
                    <m:sSub>
                      <m:sSubPr>
                        <m:ctrlPr>
                          <a:rPr lang="en-US" sz="2000" i="1">
                            <a:solidFill>
                              <a:schemeClr val="tx1"/>
                            </a:solidFill>
                          </a:rPr>
                        </m:ctrlPr>
                      </m:sSubPr>
                      <m:e>
                        <m:sSubSup>
                          <m:sSubSupPr>
                            <m:ctrlPr>
                              <a:rPr lang="en-US" sz="2000" i="1">
                                <a:solidFill>
                                  <a:schemeClr val="tx1"/>
                                </a:solidFill>
                              </a:rPr>
                            </m:ctrlPr>
                          </m:sSubSupPr>
                          <m:e>
                            <m:f>
                              <m:fPr>
                                <m:ctrlPr>
                                  <a:rPr lang="en-US" sz="2000" b="0" i="0" smtClean="0">
                                    <a:solidFill>
                                      <a:schemeClr val="tx1"/>
                                    </a:solidFill>
                                  </a:rPr>
                                </m:ctrlPr>
                              </m:fPr>
                              <m:num>
                                <m:r>
                                  <a:rPr lang="en-US" sz="2000" b="0" i="0" smtClean="0">
                                    <a:solidFill>
                                      <a:schemeClr val="tx1"/>
                                    </a:solidFill>
                                  </a:rPr>
                                  <m:t>1</m:t>
                                </m:r>
                              </m:num>
                              <m:den>
                                <m:r>
                                  <m:rPr>
                                    <m:sty m:val="p"/>
                                  </m:rPr>
                                  <a:rPr lang="en-US" sz="2000" b="0" i="0" smtClean="0">
                                    <a:solidFill>
                                      <a:schemeClr val="tx1"/>
                                    </a:solidFill>
                                  </a:rPr>
                                  <m:t>n</m:t>
                                </m:r>
                              </m:den>
                            </m:f>
                            <m:r>
                              <m:rPr>
                                <m:sty m:val="p"/>
                              </m:rPr>
                              <a:rPr lang="en-US" sz="2000">
                                <a:solidFill>
                                  <a:schemeClr val="tx1"/>
                                </a:solidFill>
                              </a:rPr>
                              <m:t>Σ</m:t>
                            </m:r>
                          </m:e>
                          <m:sub>
                            <m:r>
                              <a:rPr lang="en-US" sz="2000" b="1" i="1">
                                <a:solidFill>
                                  <a:schemeClr val="tx1"/>
                                </a:solidFill>
                              </a:rPr>
                              <m:t>𝒊</m:t>
                            </m:r>
                            <m:r>
                              <a:rPr lang="en-US" sz="2000" i="1">
                                <a:solidFill>
                                  <a:schemeClr val="tx1"/>
                                </a:solidFill>
                              </a:rPr>
                              <m:t>=1</m:t>
                            </m:r>
                          </m:sub>
                          <m:sup>
                            <m:r>
                              <a:rPr lang="en-US" sz="2000" i="1">
                                <a:solidFill>
                                  <a:schemeClr val="tx1"/>
                                </a:solidFill>
                              </a:rPr>
                              <m:t>𝑛</m:t>
                            </m:r>
                          </m:sup>
                        </m:sSubSup>
                        <m:r>
                          <a:rPr lang="en-US" sz="2000" i="1">
                            <a:solidFill>
                              <a:schemeClr val="tx1"/>
                            </a:solidFill>
                          </a:rPr>
                          <m:t>𝑥</m:t>
                        </m:r>
                      </m:e>
                      <m:sub>
                        <m:r>
                          <a:rPr lang="en-US" sz="2000" i="1">
                            <a:solidFill>
                              <a:schemeClr val="tx1"/>
                            </a:solidFill>
                          </a:rPr>
                          <m:t>𝑖</m:t>
                        </m:r>
                      </m:sub>
                    </m:sSub>
                  </m:oMath>
                </a14:m>
                <a:r>
                  <a:rPr lang="en-US" sz="2000" dirty="0">
                    <a:solidFill>
                      <a:schemeClr val="tx1"/>
                    </a:solidFill>
                  </a:rPr>
                  <a:t> means sum up all the </a:t>
                </a:r>
                <a14:m>
                  <m:oMath xmlns:m="http://schemas.openxmlformats.org/officeDocument/2006/math">
                    <m:sSub>
                      <m:sSubPr>
                        <m:ctrlPr>
                          <a:rPr lang="en-US" sz="2000" i="1">
                            <a:solidFill>
                              <a:schemeClr val="tx1"/>
                            </a:solidFill>
                          </a:rPr>
                        </m:ctrlPr>
                      </m:sSubPr>
                      <m:e>
                        <m:r>
                          <a:rPr lang="en-US" sz="2000" i="1">
                            <a:solidFill>
                              <a:schemeClr val="tx1"/>
                            </a:solidFill>
                          </a:rPr>
                          <m:t>𝑥</m:t>
                        </m:r>
                      </m:e>
                      <m:sub>
                        <m:r>
                          <a:rPr lang="en-US" sz="2000" i="1">
                            <a:solidFill>
                              <a:schemeClr val="tx1"/>
                            </a:solidFill>
                          </a:rPr>
                          <m:t>𝑖</m:t>
                        </m:r>
                      </m:sub>
                    </m:sSub>
                  </m:oMath>
                </a14:m>
                <a:r>
                  <a:rPr lang="en-US" sz="2000" dirty="0">
                    <a:solidFill>
                      <a:schemeClr val="tx1"/>
                    </a:solidFill>
                  </a:rPr>
                  <a:t> you have, divide that by n </a:t>
                </a:r>
              </a:p>
              <a:p>
                <a:pPr marL="342900" indent="-342900">
                  <a:buFontTx/>
                  <a:buChar char="-"/>
                </a:pPr>
                <a:r>
                  <a:rPr lang="en-US" sz="2000" dirty="0">
                    <a:solidFill>
                      <a:schemeClr val="tx1"/>
                    </a:solidFill>
                  </a:rPr>
                  <a:t>By our earlier definition, </a:t>
                </a:r>
                <a14:m>
                  <m:oMath xmlns:m="http://schemas.openxmlformats.org/officeDocument/2006/math">
                    <m:acc>
                      <m:accPr>
                        <m:chr m:val="̅"/>
                        <m:ctrlPr>
                          <a:rPr lang="en-US" sz="2000" b="1" i="1">
                            <a:solidFill>
                              <a:schemeClr val="tx1"/>
                            </a:solidFill>
                          </a:rPr>
                        </m:ctrlPr>
                      </m:accPr>
                      <m:e>
                        <m:sSub>
                          <m:sSubPr>
                            <m:ctrlPr>
                              <a:rPr lang="en-US" sz="2000" b="1" i="1">
                                <a:solidFill>
                                  <a:schemeClr val="tx1"/>
                                </a:solidFill>
                              </a:rPr>
                            </m:ctrlPr>
                          </m:sSubPr>
                          <m:e>
                            <m:r>
                              <a:rPr lang="en-US" sz="2000" b="1" i="1">
                                <a:solidFill>
                                  <a:schemeClr val="tx1"/>
                                </a:solidFill>
                              </a:rPr>
                              <m:t>𝒙</m:t>
                            </m:r>
                          </m:e>
                          <m:sub>
                            <m:r>
                              <a:rPr lang="en-US" sz="2000" b="1" i="1">
                                <a:solidFill>
                                  <a:schemeClr val="tx1"/>
                                </a:solidFill>
                              </a:rPr>
                              <m:t>𝑵</m:t>
                            </m:r>
                          </m:sub>
                        </m:sSub>
                      </m:e>
                    </m:acc>
                  </m:oMath>
                </a14:m>
                <a:r>
                  <a:rPr lang="en-US" sz="2000" dirty="0">
                    <a:solidFill>
                      <a:schemeClr val="tx1"/>
                    </a:solidFill>
                  </a:rPr>
                  <a:t> is a random variable</a:t>
                </a:r>
              </a:p>
              <a:p>
                <a:pPr marL="342900" indent="-342900">
                  <a:buFontTx/>
                  <a:buChar char="-"/>
                </a:pPr>
                <a:endParaRPr lang="en-US" sz="2000" dirty="0">
                  <a:solidFill>
                    <a:schemeClr val="tx1"/>
                  </a:solidFill>
                  <a:latin typeface="+mn-lt"/>
                </a:endParaRPr>
              </a:p>
              <a:p>
                <a:r>
                  <a:rPr lang="en-US" sz="1600" dirty="0">
                    <a:solidFill>
                      <a:schemeClr val="tx1"/>
                    </a:solidFill>
                  </a:rPr>
                  <a:t>NOTE 1: population mean </a:t>
                </a:r>
                <a14:m>
                  <m:oMath xmlns:m="http://schemas.openxmlformats.org/officeDocument/2006/math">
                    <m:r>
                      <a:rPr lang="en-US" sz="1600" i="1">
                        <a:solidFill>
                          <a:schemeClr val="tx1"/>
                        </a:solidFill>
                      </a:rPr>
                      <m:t>𝜇</m:t>
                    </m:r>
                    <m:r>
                      <a:rPr lang="en-US" sz="1600" b="0" i="1" smtClean="0">
                        <a:solidFill>
                          <a:schemeClr val="tx1"/>
                        </a:solidFill>
                      </a:rPr>
                      <m:t>=</m:t>
                    </m:r>
                    <m:sSub>
                      <m:sSubPr>
                        <m:ctrlPr>
                          <a:rPr lang="en-US" sz="1600" i="1">
                            <a:solidFill>
                              <a:schemeClr val="tx1"/>
                            </a:solidFill>
                          </a:rPr>
                        </m:ctrlPr>
                      </m:sSubPr>
                      <m:e>
                        <m:sSubSup>
                          <m:sSubSupPr>
                            <m:ctrlPr>
                              <a:rPr lang="en-US" sz="1600" i="1">
                                <a:solidFill>
                                  <a:schemeClr val="tx1"/>
                                </a:solidFill>
                              </a:rPr>
                            </m:ctrlPr>
                          </m:sSubSupPr>
                          <m:e>
                            <m:f>
                              <m:fPr>
                                <m:ctrlPr>
                                  <a:rPr lang="en-US" sz="1600" i="1">
                                    <a:solidFill>
                                      <a:schemeClr val="tx1"/>
                                    </a:solidFill>
                                  </a:rPr>
                                </m:ctrlPr>
                              </m:fPr>
                              <m:num>
                                <m:r>
                                  <a:rPr lang="en-US" sz="1600">
                                    <a:solidFill>
                                      <a:schemeClr val="tx1"/>
                                    </a:solidFill>
                                  </a:rPr>
                                  <m:t>1</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rPr>
                                      <m:t>𝑁</m:t>
                                    </m:r>
                                  </m:e>
                                  <m:sub>
                                    <m:r>
                                      <a:rPr lang="en-US" sz="1600" b="0" i="1" smtClean="0">
                                        <a:solidFill>
                                          <a:schemeClr val="tx1"/>
                                        </a:solidFill>
                                        <a:latin typeface="Cambria Math" panose="02040503050406030204" pitchFamily="18" charset="0"/>
                                      </a:rPr>
                                      <m:t>𝑝</m:t>
                                    </m:r>
                                  </m:sub>
                                </m:sSub>
                              </m:den>
                            </m:f>
                            <m:r>
                              <m:rPr>
                                <m:sty m:val="p"/>
                              </m:rPr>
                              <a:rPr lang="en-US" sz="1600">
                                <a:solidFill>
                                  <a:schemeClr val="tx1"/>
                                </a:solidFill>
                              </a:rPr>
                              <m:t>Σ</m:t>
                            </m:r>
                          </m:e>
                          <m:sub>
                            <m:r>
                              <a:rPr lang="en-US" sz="1600" b="1" i="1">
                                <a:solidFill>
                                  <a:schemeClr val="tx1"/>
                                </a:solidFill>
                              </a:rPr>
                              <m:t>𝒊</m:t>
                            </m:r>
                            <m:r>
                              <a:rPr lang="en-US" sz="1600" i="1">
                                <a:solidFill>
                                  <a:schemeClr val="tx1"/>
                                </a:solidFill>
                              </a:rPr>
                              <m:t>=1</m:t>
                            </m:r>
                          </m:sub>
                          <m:sup>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rPr>
                                  <m:t>𝑁</m:t>
                                </m:r>
                              </m:e>
                              <m:sub>
                                <m:r>
                                  <a:rPr lang="en-US" sz="1600" b="0" i="1" smtClean="0">
                                    <a:solidFill>
                                      <a:schemeClr val="tx1"/>
                                    </a:solidFill>
                                    <a:latin typeface="Cambria Math" panose="02040503050406030204" pitchFamily="18" charset="0"/>
                                  </a:rPr>
                                  <m:t>𝑝</m:t>
                                </m:r>
                              </m:sub>
                            </m:sSub>
                          </m:sup>
                        </m:sSubSup>
                        <m:r>
                          <a:rPr lang="en-US" sz="1600" i="1">
                            <a:solidFill>
                              <a:schemeClr val="tx1"/>
                            </a:solidFill>
                          </a:rPr>
                          <m:t>𝑥</m:t>
                        </m:r>
                      </m:e>
                      <m:sub>
                        <m:r>
                          <a:rPr lang="en-US" sz="1600" i="1">
                            <a:solidFill>
                              <a:schemeClr val="tx1"/>
                            </a:solidFill>
                          </a:rPr>
                          <m:t>𝑖</m:t>
                        </m:r>
                      </m:sub>
                    </m:sSub>
                  </m:oMath>
                </a14:m>
                <a:r>
                  <a:rPr lang="en-US" sz="1600" dirty="0">
                    <a:solidFill>
                      <a:schemeClr val="tx1"/>
                    </a:solidFill>
                  </a:rPr>
                  <a:t> where </a:t>
                </a:r>
                <a:r>
                  <a:rPr lang="en-US" sz="1600" i="1" dirty="0">
                    <a:solidFill>
                      <a:schemeClr val="tx1"/>
                    </a:solidFill>
                  </a:rPr>
                  <a:t>N</a:t>
                </a:r>
                <a:r>
                  <a:rPr lang="en-US" sz="1600" i="1" baseline="-25000" dirty="0">
                    <a:solidFill>
                      <a:schemeClr val="tx1"/>
                    </a:solidFill>
                  </a:rPr>
                  <a:t>p</a:t>
                </a:r>
                <a:r>
                  <a:rPr lang="en-US" sz="1600" i="1" dirty="0">
                    <a:solidFill>
                      <a:schemeClr val="tx1"/>
                    </a:solidFill>
                  </a:rPr>
                  <a:t> </a:t>
                </a:r>
                <a:r>
                  <a:rPr lang="en-US" sz="1600" dirty="0">
                    <a:solidFill>
                      <a:schemeClr val="tx1"/>
                    </a:solidFill>
                  </a:rPr>
                  <a:t>is the actual number of people in the US.  Its just a number.</a:t>
                </a:r>
              </a:p>
              <a:p>
                <a:r>
                  <a:rPr lang="en-US" sz="1600" dirty="0">
                    <a:solidFill>
                      <a:schemeClr val="tx1"/>
                    </a:solidFill>
                  </a:rPr>
                  <a:t>NOTE 2: calculating the population mean of something is often prohibitively costly; hence you need statistical inference</a:t>
                </a:r>
                <a:endParaRPr lang="en-US" sz="1600" i="1" dirty="0">
                  <a:solidFill>
                    <a:schemeClr val="tx1"/>
                  </a:solidFill>
                </a:endParaRPr>
              </a:p>
              <a:p>
                <a:endParaRPr lang="en-US" sz="1600" i="1" dirty="0">
                  <a:solidFill>
                    <a:schemeClr val="tx1"/>
                  </a:solidFill>
                </a:endParaRPr>
              </a:p>
              <a:p>
                <a:pPr marL="342900" indent="-342900">
                  <a:buFontTx/>
                  <a:buChar char="-"/>
                </a:pPr>
                <a:endParaRPr lang="en-US" sz="2000" dirty="0">
                  <a:solidFill>
                    <a:schemeClr val="tx1"/>
                  </a:solidFill>
                  <a:latin typeface="+mn-lt"/>
                </a:endParaRPr>
              </a:p>
              <a:p>
                <a:pPr marL="342900" indent="-342900">
                  <a:buFontTx/>
                  <a:buChar char="-"/>
                </a:pPr>
                <a:endParaRPr lang="en-US" sz="2000" dirty="0">
                  <a:solidFill>
                    <a:schemeClr val="tx1"/>
                  </a:solidFill>
                  <a:latin typeface="+mn-lt"/>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820910" cy="7564187"/>
              </a:xfrm>
              <a:blipFill>
                <a:blip r:embed="rId3"/>
                <a:stretch>
                  <a:fillRect l="-1082"/>
                </a:stretch>
              </a:blipFill>
            </p:spPr>
            <p:txBody>
              <a:bodyPr/>
              <a:lstStyle/>
              <a:p>
                <a:r>
                  <a:rPr lang="en-US">
                    <a:noFill/>
                  </a:rPr>
                  <a:t> </a:t>
                </a:r>
              </a:p>
            </p:txBody>
          </p:sp>
        </mc:Fallback>
      </mc:AlternateContent>
    </p:spTree>
    <p:extLst>
      <p:ext uri="{BB962C8B-B14F-4D97-AF65-F5344CB8AC3E}">
        <p14:creationId xmlns:p14="http://schemas.microsoft.com/office/powerpoint/2010/main" val="13032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acc>
                      <m:accPr>
                        <m:chr m:val="̅"/>
                        <m:ctrlPr>
                          <a:rPr lang="en-US"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𝒙</m:t>
                        </m:r>
                      </m:e>
                    </m:acc>
                  </m:oMath>
                </a14:m>
                <a:r>
                  <a:rPr lang="en-US" dirty="0"/>
                  <a:t> is an </a:t>
                </a:r>
                <a:r>
                  <a:rPr lang="en-US" i="1" dirty="0"/>
                  <a:t>estimator </a:t>
                </a:r>
                <a:r>
                  <a:rPr lang="en-US" dirty="0"/>
                  <a:t>for </a:t>
                </a:r>
                <a14:m>
                  <m:oMath xmlns:m="http://schemas.openxmlformats.org/officeDocument/2006/math">
                    <m:r>
                      <a:rPr lang="en-US" i="1">
                        <a:solidFill>
                          <a:schemeClr val="tx1"/>
                        </a:solidFill>
                        <a:latin typeface="Cambria Math" panose="02040503050406030204" pitchFamily="18" charset="0"/>
                      </a:rPr>
                      <m:t>𝜇</m:t>
                    </m:r>
                  </m:oMath>
                </a14:m>
                <a:r>
                  <a:rPr lang="en-US" dirty="0">
                    <a:solidFill>
                      <a:schemeClr val="tx1"/>
                    </a:solidFill>
                  </a:rPr>
                  <a:t> </a:t>
                </a:r>
                <a:br>
                  <a:rPr lang="en-US" dirty="0">
                    <a:solidFill>
                      <a:schemeClr val="tx1"/>
                    </a:solidFill>
                  </a:rPr>
                </a:br>
                <a:r>
                  <a:rPr lang="en-US" dirty="0"/>
                  <a:t> </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320" y="2047128"/>
                <a:ext cx="11889564" cy="3274743"/>
              </a:xfrm>
            </p:spPr>
            <p:txBody>
              <a:bodyPr/>
              <a:lstStyle/>
              <a:p>
                <a:r>
                  <a:rPr lang="en-US" sz="2800" dirty="0">
                    <a:solidFill>
                      <a:schemeClr val="tx1">
                        <a:lumMod val="75000"/>
                      </a:schemeClr>
                    </a:solidFill>
                  </a:rPr>
                  <a:t>Big idea: evaluate properties of </a:t>
                </a:r>
                <a14:m>
                  <m:oMath xmlns:m="http://schemas.openxmlformats.org/officeDocument/2006/math">
                    <m:acc>
                      <m:accPr>
                        <m:chr m:val="̅"/>
                        <m:ctrlPr>
                          <a:rPr lang="en-US" sz="2800" b="0" i="1" smtClean="0">
                            <a:solidFill>
                              <a:schemeClr val="tx1">
                                <a:lumMod val="75000"/>
                              </a:schemeClr>
                            </a:solidFill>
                            <a:latin typeface="Cambria Math" panose="02040503050406030204" pitchFamily="18" charset="0"/>
                          </a:rPr>
                        </m:ctrlPr>
                      </m:accPr>
                      <m:e>
                        <m:sSub>
                          <m:sSubPr>
                            <m:ctrlPr>
                              <a:rPr lang="en-US" sz="2800" b="0" i="1" smtClean="0">
                                <a:solidFill>
                                  <a:schemeClr val="tx1">
                                    <a:lumMod val="75000"/>
                                  </a:schemeClr>
                                </a:solidFill>
                                <a:latin typeface="Cambria Math" panose="02040503050406030204" pitchFamily="18" charset="0"/>
                              </a:rPr>
                            </m:ctrlPr>
                          </m:sSubPr>
                          <m:e>
                            <m:r>
                              <a:rPr lang="en-US" sz="2800" b="0" i="1" smtClean="0">
                                <a:solidFill>
                                  <a:schemeClr val="tx1">
                                    <a:lumMod val="75000"/>
                                  </a:schemeClr>
                                </a:solidFill>
                                <a:latin typeface="Cambria Math" panose="02040503050406030204" pitchFamily="18" charset="0"/>
                              </a:rPr>
                              <m:t>𝑥</m:t>
                            </m:r>
                          </m:e>
                          <m:sub>
                            <m:r>
                              <a:rPr lang="en-US" sz="2800" b="0" i="1" smtClean="0">
                                <a:solidFill>
                                  <a:schemeClr val="tx1">
                                    <a:lumMod val="75000"/>
                                  </a:schemeClr>
                                </a:solidFill>
                                <a:latin typeface="Cambria Math" panose="02040503050406030204" pitchFamily="18" charset="0"/>
                              </a:rPr>
                              <m:t>𝑛</m:t>
                            </m:r>
                          </m:sub>
                        </m:sSub>
                      </m:e>
                    </m:acc>
                  </m:oMath>
                </a14:m>
                <a:r>
                  <a:rPr lang="en-US" sz="2800" dirty="0">
                    <a:solidFill>
                      <a:schemeClr val="tx1">
                        <a:lumMod val="75000"/>
                      </a:schemeClr>
                    </a:solidFill>
                  </a:rPr>
                  <a:t>.  </a:t>
                </a:r>
              </a:p>
              <a:p>
                <a:endParaRPr lang="en-US" sz="2800" dirty="0">
                  <a:solidFill>
                    <a:schemeClr val="tx1">
                      <a:lumMod val="75000"/>
                    </a:schemeClr>
                  </a:solidFill>
                </a:endParaRPr>
              </a:p>
              <a:p>
                <a:r>
                  <a:rPr lang="en-US" sz="2400" dirty="0">
                    <a:solidFill>
                      <a:schemeClr val="tx1">
                        <a:lumMod val="75000"/>
                      </a:schemeClr>
                    </a:solidFill>
                  </a:rPr>
                  <a:t>If we can’t get all the data for a population, we can ask things like “how likely is it that we get a sample mean of 5’4’’ if the true mean height is 5’6’’? </a:t>
                </a:r>
              </a:p>
              <a:p>
                <a:endParaRPr lang="en-US" sz="2800" dirty="0">
                  <a:solidFill>
                    <a:schemeClr val="tx1">
                      <a:lumMod val="75000"/>
                    </a:schemeClr>
                  </a:solidFill>
                </a:endParaRPr>
              </a:p>
              <a:p>
                <a:r>
                  <a:rPr lang="en-US" sz="2400" dirty="0">
                    <a:solidFill>
                      <a:schemeClr val="tx1">
                        <a:lumMod val="75000"/>
                      </a:schemeClr>
                    </a:solidFill>
                  </a:rPr>
                  <a:t>This will depend on stuff like sample size and sub sampling procedure.  </a:t>
                </a: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320" y="2047128"/>
                <a:ext cx="11889564" cy="3274743"/>
              </a:xfrm>
              <a:blipFill>
                <a:blip r:embed="rId4"/>
                <a:stretch>
                  <a:fillRect l="-564" t="-1862"/>
                </a:stretch>
              </a:blipFill>
            </p:spPr>
            <p:txBody>
              <a:bodyPr/>
              <a:lstStyle/>
              <a:p>
                <a:r>
                  <a:rPr lang="en-US">
                    <a:noFill/>
                  </a:rPr>
                  <a:t> </a:t>
                </a:r>
              </a:p>
            </p:txBody>
          </p:sp>
        </mc:Fallback>
      </mc:AlternateContent>
    </p:spTree>
    <p:extLst>
      <p:ext uri="{BB962C8B-B14F-4D97-AF65-F5344CB8AC3E}">
        <p14:creationId xmlns:p14="http://schemas.microsoft.com/office/powerpoint/2010/main" val="79569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91437" cy="460715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𝐸</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sub>
                          <m:r>
                            <a:rPr lang="en-US" sz="2400" i="1">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a:solidFill>
                                        <a:schemeClr val="tx1"/>
                                      </a:solidFill>
                                      <a:latin typeface="Cambria Math" panose="02040503050406030204" pitchFamily="18" charset="0"/>
                                    </a:rPr>
                                    <m:t>𝑵</m:t>
                                  </m:r>
                                </m:sub>
                              </m:sSub>
                            </m:e>
                          </m:acc>
                          <m:r>
                            <a:rPr lang="en-US" sz="2400" i="1">
                              <a:solidFill>
                                <a:schemeClr val="tx1"/>
                              </a:solidFill>
                              <a:latin typeface="Cambria Math" panose="02040503050406030204" pitchFamily="18" charset="0"/>
                            </a:rPr>
                            <m:t>=</m:t>
                          </m:r>
                          <m:sSubSup>
                            <m:sSubSupPr>
                              <m:ctrlPr>
                                <a:rPr lang="en-US" sz="2400" i="1">
                                  <a:solidFill>
                                    <a:schemeClr val="tx1"/>
                                  </a:solidFill>
                                  <a:latin typeface="Cambria Math" panose="02040503050406030204" pitchFamily="18" charset="0"/>
                                </a:rPr>
                              </m:ctrlPr>
                            </m:sSubSupPr>
                            <m:e>
                              <m:f>
                                <m:fPr>
                                  <m:ctrlPr>
                                    <a:rPr lang="en-US" sz="2400" i="1">
                                      <a:solidFill>
                                        <a:schemeClr val="tx1"/>
                                      </a:solidFill>
                                      <a:latin typeface="Cambria Math" panose="02040503050406030204" pitchFamily="18" charset="0"/>
                                    </a:rPr>
                                  </m:ctrlPr>
                                </m:fPr>
                                <m:num>
                                  <m:r>
                                    <a:rPr lang="en-US" sz="2400">
                                      <a:solidFill>
                                        <a:schemeClr val="tx1"/>
                                      </a:solidFill>
                                      <a:latin typeface="Cambria Math" panose="02040503050406030204" pitchFamily="18" charset="0"/>
                                    </a:rPr>
                                    <m:t>1</m:t>
                                  </m:r>
                                </m:num>
                                <m:den>
                                  <m:r>
                                    <m:rPr>
                                      <m:sty m:val="p"/>
                                    </m:rPr>
                                    <a:rPr lang="en-US" sz="2400">
                                      <a:solidFill>
                                        <a:schemeClr val="tx1"/>
                                      </a:solidFill>
                                      <a:latin typeface="Cambria Math" panose="02040503050406030204" pitchFamily="18" charset="0"/>
                                    </a:rPr>
                                    <m:t>n</m:t>
                                  </m:r>
                                </m:den>
                              </m:f>
                              <m:r>
                                <m:rPr>
                                  <m:sty m:val="p"/>
                                </m:rPr>
                                <a:rPr lang="en-US" sz="2400">
                                  <a:solidFill>
                                    <a:schemeClr val="tx1"/>
                                  </a:solidFill>
                                  <a:latin typeface="Cambria Math" panose="02040503050406030204" pitchFamily="18" charset="0"/>
                                </a:rPr>
                                <m:t>Σ</m:t>
                              </m:r>
                            </m:e>
                            <m:sub>
                              <m:r>
                                <a:rPr lang="en-US" sz="2400" b="1" i="1">
                                  <a:solidFill>
                                    <a:schemeClr val="tx1"/>
                                  </a:solidFill>
                                  <a:latin typeface="Cambria Math" panose="02040503050406030204" pitchFamily="18" charset="0"/>
                                </a:rPr>
                                <m:t>𝒊</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sup>
                          </m:sSubSup>
                          <m:r>
                            <a:rPr lang="en-US" sz="2400" i="1">
                              <a:solidFill>
                                <a:schemeClr val="tx1"/>
                              </a:solidFill>
                              <a:latin typeface="Cambria Math" panose="02040503050406030204" pitchFamily="18" charset="0"/>
                            </a:rPr>
                            <m:t>𝜇</m:t>
                          </m:r>
                        </m:e>
                        <m:sub/>
                      </m:sSub>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𝑛</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So this is really good… we have an </a:t>
                </a:r>
                <a:r>
                  <a:rPr lang="en-US" sz="2000" b="1" dirty="0">
                    <a:solidFill>
                      <a:schemeClr val="tx1"/>
                    </a:solidFill>
                  </a:rPr>
                  <a:t>unbiased</a:t>
                </a:r>
                <a:r>
                  <a:rPr lang="en-US" sz="2000" dirty="0">
                    <a:solidFill>
                      <a:schemeClr val="tx1"/>
                    </a:solidFill>
                  </a:rPr>
                  <a:t> estimator.  With a proper subsample, the expectation of the sample mean is the population mean!</a:t>
                </a:r>
              </a:p>
              <a:p>
                <a:endParaRPr lang="en-US" sz="2400" dirty="0">
                  <a:solidFill>
                    <a:schemeClr val="tx1"/>
                  </a:solidFill>
                </a:endParaRPr>
              </a:p>
              <a:p>
                <a:endParaRPr lang="en-US" sz="2400" dirty="0">
                  <a:solidFill>
                    <a:schemeClr val="tx1"/>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0715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24782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91437" cy="4654479"/>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pPr/>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0"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0"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pPr/>
                <a:endParaRPr lang="en-US" sz="2000" dirty="0">
                  <a:solidFill>
                    <a:schemeClr val="tx1"/>
                  </a:solidFill>
                </a:endParaRPr>
              </a:p>
              <a:p>
                <a:pPr/>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4654479"/>
              </a:xfrm>
              <a:blipFill>
                <a:blip r:embed="rId3"/>
                <a:stretch>
                  <a:fillRect l="-52"/>
                </a:stretch>
              </a:blipFill>
            </p:spPr>
            <p:txBody>
              <a:bodyPr/>
              <a:lstStyle/>
              <a:p>
                <a:r>
                  <a:rPr lang="en-US">
                    <a:noFill/>
                  </a:rPr>
                  <a:t> </a:t>
                </a:r>
              </a:p>
            </p:txBody>
          </p:sp>
        </mc:Fallback>
      </mc:AlternateContent>
    </p:spTree>
    <p:extLst>
      <p:ext uri="{BB962C8B-B14F-4D97-AF65-F5344CB8AC3E}">
        <p14:creationId xmlns:p14="http://schemas.microsoft.com/office/powerpoint/2010/main" val="380985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91437" cy="6150017"/>
              </a:xfrm>
            </p:spPr>
            <p:txBody>
              <a:bodyPr/>
              <a:lstStyle/>
              <a:p>
                <a:endParaRPr lang="en-US" dirty="0"/>
              </a:p>
              <a:p>
                <a:r>
                  <a:rPr lang="en-US" sz="2400" dirty="0"/>
                  <a:t>Say height is normally distributed: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i="1" dirty="0"/>
                  <a:t> [more on what that means in a second]</a:t>
                </a:r>
              </a:p>
              <a:p>
                <a:endParaRPr lang="en-US" sz="2000" i="1" dirty="0">
                  <a:solidFill>
                    <a:schemeClr val="tx1"/>
                  </a:solidFill>
                  <a:latin typeface="+mn-lt"/>
                </a:endParaRPr>
              </a:p>
              <a:p>
                <a:pPr/>
                <a14:m>
                  <m:oMathPara xmlns:m="http://schemas.openxmlformats.org/officeDocument/2006/math">
                    <m:oMathParaPr>
                      <m:jc m:val="center"/>
                    </m:oMathParaPr>
                    <m:oMath xmlns:m="http://schemas.openxmlformats.org/officeDocument/2006/math">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 </m:t>
                      </m:r>
                      <m:d>
                        <m:dPr>
                          <m:begChr m:val="["/>
                          <m:endChr m:val="]"/>
                          <m:ctrlPr>
                            <a:rPr lang="en-US" sz="2400" b="1" i="1" smtClean="0">
                              <a:solidFill>
                                <a:schemeClr val="tx1"/>
                              </a:solidFill>
                              <a:latin typeface="Cambria Math" panose="02040503050406030204" pitchFamily="18" charset="0"/>
                            </a:rPr>
                          </m:ctrlPr>
                        </m:dPr>
                        <m:e>
                          <m:acc>
                            <m:accPr>
                              <m:chr m:val="̅"/>
                              <m:ctrlPr>
                                <a:rPr lang="en-US" sz="2400" b="1" i="1">
                                  <a:solidFill>
                                    <a:schemeClr val="tx1"/>
                                  </a:solidFill>
                                  <a:latin typeface="Cambria Math" panose="02040503050406030204" pitchFamily="18" charset="0"/>
                                </a:rPr>
                              </m:ctrlPr>
                            </m:accPr>
                            <m:e>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𝒙</m:t>
                                  </m:r>
                                </m:e>
                                <m:sub>
                                  <m:r>
                                    <a:rPr lang="en-US" sz="2400" b="1" i="1" smtClean="0">
                                      <a:solidFill>
                                        <a:schemeClr val="tx1"/>
                                      </a:solidFill>
                                      <a:latin typeface="Cambria Math" panose="02040503050406030204" pitchFamily="18" charset="0"/>
                                    </a:rPr>
                                    <m:t>𝑵</m:t>
                                  </m:r>
                                </m:sub>
                              </m:sSub>
                            </m:e>
                          </m:acc>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𝜇</m:t>
                      </m:r>
                    </m:oMath>
                  </m:oMathPara>
                </a14:m>
                <a:endParaRPr lang="en-US" sz="2400" i="1" dirty="0">
                  <a:solidFill>
                    <a:schemeClr val="tx1"/>
                  </a:solidFill>
                  <a:latin typeface="Cambria Math" panose="02040503050406030204" pitchFamily="18" charset="0"/>
                </a:endParaRPr>
              </a:p>
              <a:p>
                <a:endParaRPr lang="en-US" sz="2000" dirty="0">
                  <a:solidFill>
                    <a:schemeClr val="tx1"/>
                  </a:solidFill>
                </a:endParaRPr>
              </a:p>
              <a:p>
                <a:r>
                  <a:rPr lang="en-US" sz="2000" dirty="0">
                    <a:solidFill>
                      <a:schemeClr val="tx1"/>
                    </a:solidFill>
                  </a:rPr>
                  <a:t>Can we say anything about how confident we are in this estimator? </a:t>
                </a:r>
                <a:r>
                  <a:rPr lang="en-US" sz="2000" b="1" i="1" dirty="0">
                    <a:solidFill>
                      <a:schemeClr val="tx1"/>
                    </a:solidFill>
                  </a:rPr>
                  <a:t>“Standard Error” </a:t>
                </a:r>
                <a:r>
                  <a:rPr lang="en-US" sz="2000" i="1" dirty="0">
                    <a:solidFill>
                      <a:schemeClr val="tx1"/>
                    </a:solidFill>
                  </a:rPr>
                  <a:t>of the estimator</a:t>
                </a:r>
              </a:p>
              <a:p>
                <a:endParaRPr lang="en-US" sz="2000" dirty="0">
                  <a:solidFill>
                    <a:schemeClr val="tx1"/>
                  </a:solidFill>
                </a:endParaRPr>
              </a:p>
              <a:p>
                <a:pPr/>
                <a:r>
                  <a:rPr lang="en-US" sz="2000" dirty="0">
                    <a:solidFill>
                      <a:schemeClr val="tx1"/>
                    </a:solidFill>
                  </a:rPr>
                  <a:t>	</a:t>
                </a:r>
                <a14:m>
                  <m:oMath xmlns:m="http://schemas.openxmlformats.org/officeDocument/2006/math">
                    <m:r>
                      <m:rPr>
                        <m:sty m:val="p"/>
                      </m:rPr>
                      <a:rPr lang="en-US" sz="2000" b="0" i="0" smtClean="0">
                        <a:solidFill>
                          <a:schemeClr val="tx1"/>
                        </a:solidFill>
                        <a:latin typeface="Cambria Math" panose="02040503050406030204" pitchFamily="18" charset="0"/>
                      </a:rPr>
                      <m:t>Var</m:t>
                    </m:r>
                    <m:d>
                      <m:dPr>
                        <m:ctrlPr>
                          <a:rPr lang="en-US" sz="2000" b="0" i="0"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a:solidFill>
                                      <a:schemeClr val="tx1"/>
                                    </a:solidFill>
                                    <a:latin typeface="Cambria Math" panose="02040503050406030204" pitchFamily="18" charset="0"/>
                                  </a:rPr>
                                  <m:t>𝑵</m:t>
                                </m:r>
                              </m:sub>
                            </m:sSub>
                          </m:e>
                        </m:acc>
                      </m:e>
                    </m:d>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𝐸</m:t>
                    </m:r>
                    <m:sSup>
                      <m:sSupPr>
                        <m:ctrlPr>
                          <a:rPr lang="en-US" sz="2000" b="1"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acc>
                              <m:accPr>
                                <m:chr m:val="̅"/>
                                <m:ctrlPr>
                                  <a:rPr lang="en-US" sz="2000" b="1" i="1">
                                    <a:solidFill>
                                      <a:schemeClr val="tx1"/>
                                    </a:solidFill>
                                    <a:latin typeface="Cambria Math" panose="02040503050406030204" pitchFamily="18" charset="0"/>
                                  </a:rPr>
                                </m:ctrlPr>
                              </m:accPr>
                              <m:e>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𝒙</m:t>
                                    </m:r>
                                  </m:e>
                                  <m:sub>
                                    <m:r>
                                      <a:rPr lang="en-US" sz="2000" b="1" i="1" smtClean="0">
                                        <a:solidFill>
                                          <a:schemeClr val="tx1"/>
                                        </a:solidFill>
                                        <a:latin typeface="Cambria Math" panose="02040503050406030204" pitchFamily="18" charset="0"/>
                                      </a:rPr>
                                      <m:t>𝑵</m:t>
                                    </m:r>
                                  </m:sub>
                                </m:sSub>
                              </m:e>
                            </m:acc>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𝝁</m:t>
                            </m:r>
                          </m:e>
                        </m:d>
                      </m:e>
                      <m:sup>
                        <m:r>
                          <a:rPr lang="en-US" sz="2000" b="1" i="1" smtClean="0">
                            <a:solidFill>
                              <a:schemeClr val="tx1"/>
                            </a:solidFill>
                            <a:latin typeface="Cambria Math" panose="02040503050406030204" pitchFamily="18" charset="0"/>
                          </a:rPr>
                          <m:t>𝟐</m:t>
                        </m:r>
                      </m:sup>
                    </m:sSup>
                    <m:r>
                      <a:rPr lang="en-US" sz="2000" b="1" i="1"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Var</m:t>
                    </m:r>
                    <m:d>
                      <m:dPr>
                        <m:ctrlPr>
                          <a:rPr lang="en-US" sz="2000" b="0" i="0"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1</m:t>
                                    </m:r>
                                  </m:num>
                                  <m:den>
                                    <m:r>
                                      <m:rPr>
                                        <m:sty m:val="p"/>
                                      </m:rPr>
                                      <a:rPr lang="en-US" sz="2000">
                                        <a:solidFill>
                                          <a:schemeClr val="tx1"/>
                                        </a:solidFill>
                                        <a:latin typeface="Cambria Math" panose="02040503050406030204" pitchFamily="18" charset="0"/>
                                      </a:rPr>
                                      <m:t>n</m:t>
                                    </m:r>
                                  </m:den>
                                </m:f>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𝑉𝑎𝑟</m:t>
                    </m:r>
                    <m:d>
                      <m:dPr>
                        <m:ctrlPr>
                          <a:rPr lang="en-US" sz="2000" b="0" i="1" smtClean="0">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den>
                    </m:f>
                    <m:sSub>
                      <m:sSubPr>
                        <m:ctrlPr>
                          <a:rPr lang="en-US" sz="2000" i="1">
                            <a:solidFill>
                              <a:schemeClr val="tx1"/>
                            </a:solidFill>
                            <a:latin typeface="Cambria Math" panose="02040503050406030204" pitchFamily="18" charset="0"/>
                          </a:rPr>
                        </m:ctrlPr>
                      </m:sSubPr>
                      <m:e>
                        <m:sSubSup>
                          <m:sSubSupPr>
                            <m:ctrlPr>
                              <a:rPr lang="en-US" sz="2000" i="1">
                                <a:solidFill>
                                  <a:schemeClr val="tx1"/>
                                </a:solidFill>
                                <a:latin typeface="Cambria Math" panose="02040503050406030204" pitchFamily="18" charset="0"/>
                              </a:rPr>
                            </m:ctrlPr>
                          </m:sSubSupPr>
                          <m:e>
                            <m:r>
                              <m:rPr>
                                <m:sty m:val="p"/>
                              </m:rPr>
                              <a:rPr lang="en-US" sz="2000">
                                <a:solidFill>
                                  <a:schemeClr val="tx1"/>
                                </a:solidFill>
                                <a:latin typeface="Cambria Math" panose="02040503050406030204" pitchFamily="18" charset="0"/>
                              </a:rPr>
                              <m:t>Σ</m:t>
                            </m:r>
                          </m:e>
                          <m:sub>
                            <m:r>
                              <a:rPr lang="en-US" sz="2000" b="1" i="1">
                                <a:solidFill>
                                  <a:schemeClr val="tx1"/>
                                </a:solidFill>
                                <a:latin typeface="Cambria Math" panose="02040503050406030204" pitchFamily="18" charset="0"/>
                              </a:rPr>
                              <m:t>𝒊</m:t>
                            </m:r>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𝑛</m:t>
                            </m:r>
                          </m:sup>
                        </m:sSubSup>
                        <m:r>
                          <a:rPr lang="en-US" sz="2000" i="1">
                            <a:solidFill>
                              <a:schemeClr val="tx1"/>
                            </a:solidFill>
                            <a:latin typeface="Cambria Math" panose="02040503050406030204" pitchFamily="18" charset="0"/>
                          </a:rPr>
                          <m:t>𝑉𝑎𝑟</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𝑥</m:t>
                        </m:r>
                      </m:e>
                      <m:sub>
                        <m:r>
                          <a:rPr lang="en-US" sz="2000" i="1">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𝜎</m:t>
                            </m:r>
                          </m:e>
                          <m:sup>
                            <m:r>
                              <a:rPr lang="en-US" sz="2000" b="0" i="1" smtClean="0">
                                <a:solidFill>
                                  <a:schemeClr val="tx1"/>
                                </a:solidFill>
                                <a:latin typeface="Cambria Math" panose="02040503050406030204" pitchFamily="18" charset="0"/>
                              </a:rPr>
                              <m:t>2</m:t>
                            </m:r>
                          </m:sup>
                        </m:sSup>
                      </m:num>
                      <m:den>
                        <m:r>
                          <a:rPr lang="en-US" sz="2000" b="0" i="1" smtClean="0">
                            <a:solidFill>
                              <a:schemeClr val="tx1"/>
                            </a:solidFill>
                            <a:latin typeface="Cambria Math" panose="02040503050406030204" pitchFamily="18" charset="0"/>
                          </a:rPr>
                          <m:t>𝑛</m:t>
                        </m:r>
                      </m:den>
                    </m:f>
                  </m:oMath>
                </a14:m>
                <a:endParaRPr lang="en-US" sz="2000" dirty="0">
                  <a:solidFill>
                    <a:schemeClr val="tx1"/>
                  </a:solidFill>
                </a:endParaRPr>
              </a:p>
              <a:p>
                <a:pPr/>
                <a:endParaRPr lang="en-US" sz="2000" dirty="0">
                  <a:solidFill>
                    <a:schemeClr val="tx1"/>
                  </a:solidFill>
                </a:endParaRPr>
              </a:p>
              <a:p>
                <a:pPr/>
                <a:r>
                  <a:rPr lang="en-US" sz="2000" dirty="0">
                    <a:solidFill>
                      <a:schemeClr val="tx1"/>
                    </a:solidFill>
                  </a:rPr>
                  <a:t>	standard error is how much an estimator variance due to chance alone (e.g.,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r>
                      <a:rPr lang="en-US" sz="2000" b="0" i="0" smtClean="0">
                        <a:solidFill>
                          <a:schemeClr val="tx1"/>
                        </a:solidFill>
                        <a:latin typeface="Cambria Math" panose="02040503050406030204" pitchFamily="18" charset="0"/>
                      </a:rPr>
                      <m:t>)</m:t>
                    </m:r>
                  </m:oMath>
                </a14:m>
                <a:r>
                  <a:rPr lang="en-US" sz="2000" dirty="0">
                    <a:solidFill>
                      <a:schemeClr val="tx1"/>
                    </a:solidFill>
                  </a:rPr>
                  <a:t> </a:t>
                </a:r>
              </a:p>
              <a:p>
                <a:pPr/>
                <a:endParaRPr lang="en-US" sz="2000" dirty="0">
                  <a:solidFill>
                    <a:schemeClr val="tx1"/>
                  </a:solidFill>
                </a:endParaRPr>
              </a:p>
              <a:p>
                <a:pPr/>
                <a:r>
                  <a:rPr lang="en-US" sz="2000" dirty="0">
                    <a:solidFill>
                      <a:schemeClr val="tx1"/>
                    </a:solidFill>
                  </a:rPr>
                  <a:t>Problem: we don’t know </a:t>
                </a:r>
                <a14:m>
                  <m:oMath xmlns:m="http://schemas.openxmlformats.org/officeDocument/2006/math">
                    <m:r>
                      <a:rPr lang="en-US" sz="2000" i="1">
                        <a:solidFill>
                          <a:schemeClr val="tx1"/>
                        </a:solidFill>
                        <a:latin typeface="Cambria Math" panose="02040503050406030204" pitchFamily="18" charset="0"/>
                      </a:rPr>
                      <m:t>𝜇</m:t>
                    </m:r>
                  </m:oMath>
                </a14:m>
                <a:r>
                  <a:rPr lang="en-US" sz="2000" dirty="0">
                    <a:solidFill>
                      <a:schemeClr val="tx1"/>
                    </a:solidFill>
                  </a:rPr>
                  <a:t> nor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𝜎</m:t>
                        </m:r>
                      </m:e>
                      <m:sup>
                        <m:r>
                          <a:rPr lang="en-US" sz="2000" i="1">
                            <a:solidFill>
                              <a:schemeClr val="tx1"/>
                            </a:solidFill>
                            <a:latin typeface="Cambria Math" panose="02040503050406030204" pitchFamily="18" charset="0"/>
                          </a:rPr>
                          <m:t>2</m:t>
                        </m:r>
                      </m:sup>
                    </m:sSup>
                  </m:oMath>
                </a14:m>
                <a:r>
                  <a:rPr lang="en-US" sz="2000" dirty="0">
                    <a:solidFill>
                      <a:schemeClr val="tx1"/>
                    </a:solidFill>
                  </a:rPr>
                  <a:t> going in!  Have to estimate both in practice…</a:t>
                </a:r>
              </a:p>
              <a:p>
                <a:pPr/>
                <a:endParaRPr lang="en-US" sz="2000" dirty="0">
                  <a:solidFill>
                    <a:schemeClr val="tx1"/>
                  </a:solidFill>
                </a:endParaRPr>
              </a:p>
              <a:p>
                <a:pPr/>
                <a:r>
                  <a:rPr lang="en-US" sz="2000" dirty="0">
                    <a:solidFill>
                      <a:schemeClr val="tx1"/>
                    </a:solidFill>
                  </a:rPr>
                  <a:t>	calculate sample variance as: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sSubSup>
                      <m:sSubSupPr>
                        <m:ctrlPr>
                          <a:rPr lang="en-US" sz="2000" b="0" i="1" smtClean="0">
                            <a:solidFill>
                              <a:schemeClr val="tx1"/>
                            </a:solidFill>
                            <a:latin typeface="Cambria Math" panose="02040503050406030204" pitchFamily="18" charset="0"/>
                          </a:rPr>
                        </m:ctrlPr>
                      </m:sSubSupPr>
                      <m:e>
                        <m:r>
                          <m:rPr>
                            <m:sty m:val="p"/>
                          </m:rPr>
                          <a:rPr lang="en-US" sz="2000" b="0" i="0" smtClean="0">
                            <a:solidFill>
                              <a:schemeClr val="tx1"/>
                            </a:solidFill>
                            <a:latin typeface="Cambria Math" panose="02040503050406030204" pitchFamily="18" charset="0"/>
                          </a:rPr>
                          <m:t>Σ</m:t>
                        </m:r>
                      </m:e>
                      <m:sub>
                        <m: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sSubSup>
                    <m:sSup>
                      <m:sSupPr>
                        <m:ctrlPr>
                          <a:rPr lang="en-US" sz="2000" b="0" i="1" smtClean="0">
                            <a:solidFill>
                              <a:schemeClr val="tx1"/>
                            </a:solidFill>
                            <a:latin typeface="Cambria Math" panose="02040503050406030204" pitchFamily="18" charset="0"/>
                          </a:rPr>
                        </m:ctrlPr>
                      </m:sSupPr>
                      <m:e>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acc>
                              <m:accPr>
                                <m:chr m:val="̅"/>
                                <m:ctrlPr>
                                  <a:rPr lang="en-US" sz="2000" b="0" i="1" smtClean="0">
                                    <a:solidFill>
                                      <a:schemeClr val="tx1"/>
                                    </a:solidFill>
                                    <a:latin typeface="Cambria Math" panose="02040503050406030204" pitchFamily="18" charset="0"/>
                                  </a:rPr>
                                </m:ctrlPr>
                              </m:acc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𝑁</m:t>
                                    </m:r>
                                  </m:sub>
                                </m:sSub>
                              </m:e>
                            </m:acc>
                          </m:e>
                        </m:d>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 </m:t>
                    </m:r>
                  </m:oMath>
                </a14:m>
                <a:endParaRPr lang="en-US" sz="2000" dirty="0">
                  <a:solidFill>
                    <a:schemeClr val="tx1"/>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91437" cy="6150017"/>
              </a:xfrm>
              <a:blipFill>
                <a:blip r:embed="rId3"/>
                <a:stretch>
                  <a:fillRect l="-52"/>
                </a:stretch>
              </a:blipFill>
            </p:spPr>
            <p:txBody>
              <a:bodyPr/>
              <a:lstStyle/>
              <a:p>
                <a:r>
                  <a:rPr lang="en-US">
                    <a:noFill/>
                  </a:rPr>
                  <a:t> </a:t>
                </a:r>
              </a:p>
            </p:txBody>
          </p:sp>
        </mc:Fallback>
      </mc:AlternateContent>
      <p:sp>
        <p:nvSpPr>
          <p:cNvPr id="4" name="TextBox 3"/>
          <p:cNvSpPr txBox="1"/>
          <p:nvPr/>
        </p:nvSpPr>
        <p:spPr>
          <a:xfrm rot="19491611">
            <a:off x="7955484" y="5073323"/>
            <a:ext cx="4857420"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latin typeface="+mj-lt"/>
              </a:rPr>
              <a:t>NOTE: standard error ≠standard deviation</a:t>
            </a:r>
          </a:p>
          <a:p>
            <a:pPr>
              <a:lnSpc>
                <a:spcPct val="90000"/>
              </a:lnSpc>
              <a:spcAft>
                <a:spcPts val="600"/>
              </a:spcAft>
            </a:pPr>
            <a:r>
              <a:rPr lang="en-US" sz="1600" dirty="0">
                <a:solidFill>
                  <a:srgbClr val="FF0000"/>
                </a:solidFill>
                <a:latin typeface="+mj-lt"/>
              </a:rPr>
              <a:t>           </a:t>
            </a:r>
            <a:r>
              <a:rPr lang="en-US" sz="1600" dirty="0" err="1">
                <a:solidFill>
                  <a:srgbClr val="FF0000"/>
                </a:solidFill>
                <a:latin typeface="+mj-lt"/>
              </a:rPr>
              <a:t>st</a:t>
            </a:r>
            <a:r>
              <a:rPr lang="en-US" sz="1600" dirty="0">
                <a:solidFill>
                  <a:srgbClr val="FF0000"/>
                </a:solidFill>
                <a:latin typeface="+mj-lt"/>
              </a:rPr>
              <a:t> error is about estimator, </a:t>
            </a:r>
            <a:r>
              <a:rPr lang="en-US" sz="1600" dirty="0" err="1">
                <a:solidFill>
                  <a:srgbClr val="FF0000"/>
                </a:solidFill>
                <a:latin typeface="+mj-lt"/>
              </a:rPr>
              <a:t>st</a:t>
            </a:r>
            <a:r>
              <a:rPr lang="en-US" sz="1600" dirty="0">
                <a:solidFill>
                  <a:srgbClr val="FF0000"/>
                </a:solidFill>
                <a:latin typeface="+mj-lt"/>
              </a:rPr>
              <a:t> dev</a:t>
            </a:r>
          </a:p>
          <a:p>
            <a:pPr>
              <a:lnSpc>
                <a:spcPct val="90000"/>
              </a:lnSpc>
              <a:spcAft>
                <a:spcPts val="600"/>
              </a:spcAft>
            </a:pPr>
            <a:r>
              <a:rPr lang="en-US" sz="1600" dirty="0">
                <a:solidFill>
                  <a:srgbClr val="FF0000"/>
                </a:solidFill>
                <a:latin typeface="+mj-lt"/>
              </a:rPr>
              <a:t>	is about the population (</a:t>
            </a:r>
            <a:r>
              <a:rPr lang="en-US" sz="1600" dirty="0" err="1">
                <a:solidFill>
                  <a:srgbClr val="FF0000"/>
                </a:solidFill>
                <a:latin typeface="+mj-lt"/>
              </a:rPr>
              <a:t>sq</a:t>
            </a:r>
            <a:r>
              <a:rPr lang="en-US" sz="1600" dirty="0">
                <a:solidFill>
                  <a:srgbClr val="FF0000"/>
                </a:solidFill>
                <a:latin typeface="+mj-lt"/>
              </a:rPr>
              <a:t> </a:t>
            </a:r>
            <a:r>
              <a:rPr lang="en-US" sz="1600" dirty="0" err="1">
                <a:solidFill>
                  <a:srgbClr val="FF0000"/>
                </a:solidFill>
                <a:latin typeface="+mj-lt"/>
              </a:rPr>
              <a:t>rt</a:t>
            </a:r>
            <a:r>
              <a:rPr lang="en-US" sz="1600" dirty="0">
                <a:solidFill>
                  <a:srgbClr val="FF0000"/>
                </a:solidFill>
                <a:latin typeface="+mj-lt"/>
              </a:rPr>
              <a:t> of variance)</a:t>
            </a:r>
          </a:p>
        </p:txBody>
      </p:sp>
    </p:spTree>
    <p:extLst>
      <p:ext uri="{BB962C8B-B14F-4D97-AF65-F5344CB8AC3E}">
        <p14:creationId xmlns:p14="http://schemas.microsoft.com/office/powerpoint/2010/main" val="260164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sample mean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004875" cy="7620548"/>
              </a:xfrm>
            </p:spPr>
            <p:txBody>
              <a:bodyPr/>
              <a:lstStyle/>
              <a:p>
                <a:endParaRPr lang="en-US" sz="2000" dirty="0">
                  <a:solidFill>
                    <a:schemeClr val="tx1"/>
                  </a:solidFill>
                  <a:latin typeface="+mn-lt"/>
                </a:endParaRPr>
              </a:p>
              <a:p>
                <a:r>
                  <a:rPr lang="en-US" sz="3600" dirty="0">
                    <a:solidFill>
                      <a:schemeClr val="tx2"/>
                    </a:solidFill>
                  </a:rPr>
                  <a:t>Law of large numbers: as sample size gets large, </a:t>
                </a:r>
                <a14:m>
                  <m:oMath xmlns:m="http://schemas.openxmlformats.org/officeDocument/2006/math">
                    <m:acc>
                      <m:accPr>
                        <m:chr m:val="̅"/>
                        <m:ctrlPr>
                          <a:rPr lang="en-US" sz="3600" b="0" i="1" dirty="0" smtClean="0">
                            <a:solidFill>
                              <a:schemeClr val="tx2"/>
                            </a:solidFill>
                            <a:latin typeface="Cambria Math" panose="02040503050406030204" pitchFamily="18" charset="0"/>
                          </a:rPr>
                        </m:ctrlPr>
                      </m:accPr>
                      <m:e>
                        <m:r>
                          <a:rPr lang="en-US" sz="3600" b="0" i="1" dirty="0" smtClean="0">
                            <a:solidFill>
                              <a:schemeClr val="tx2"/>
                            </a:solidFill>
                            <a:latin typeface="Cambria Math" panose="02040503050406030204" pitchFamily="18" charset="0"/>
                          </a:rPr>
                          <m:t>𝑥</m:t>
                        </m:r>
                      </m:e>
                    </m:acc>
                    <m:r>
                      <a:rPr lang="en-US" sz="3600" b="0" i="1" dirty="0" smtClean="0">
                        <a:solidFill>
                          <a:schemeClr val="tx2"/>
                        </a:solidFill>
                        <a:latin typeface="Cambria Math" panose="02040503050406030204" pitchFamily="18" charset="0"/>
                      </a:rPr>
                      <m:t>→</m:t>
                    </m:r>
                    <m:r>
                      <a:rPr lang="en-US" sz="3600" b="0" i="1" dirty="0" smtClean="0">
                        <a:solidFill>
                          <a:schemeClr val="tx2"/>
                        </a:solidFill>
                        <a:latin typeface="Cambria Math" panose="02040503050406030204" pitchFamily="18" charset="0"/>
                      </a:rPr>
                      <m:t>𝜇</m:t>
                    </m:r>
                  </m:oMath>
                </a14:m>
                <a:endParaRPr lang="en-US" sz="3600" i="1" dirty="0">
                  <a:solidFill>
                    <a:schemeClr val="tx2"/>
                  </a:solidFill>
                </a:endParaRPr>
              </a:p>
              <a:p>
                <a:endParaRPr lang="en-US" sz="2800" dirty="0">
                  <a:solidFill>
                    <a:schemeClr val="tx1"/>
                  </a:solidFill>
                  <a:latin typeface="+mn-lt"/>
                </a:endParaRPr>
              </a:p>
              <a:p>
                <a:r>
                  <a:rPr lang="en-US" sz="2800" dirty="0">
                    <a:solidFill>
                      <a:schemeClr val="tx1"/>
                    </a:solidFill>
                    <a:latin typeface="+mn-lt"/>
                  </a:rPr>
                  <a:t>LLN says: if we sample in the right way, as our data increases, we are more and more likely to estimate the “truth”</a:t>
                </a:r>
              </a:p>
              <a:p>
                <a:endParaRPr lang="en-US" sz="2800" dirty="0">
                  <a:solidFill>
                    <a:schemeClr val="tx1"/>
                  </a:solidFill>
                  <a:latin typeface="+mn-lt"/>
                </a:endParaRPr>
              </a:p>
              <a:p>
                <a:r>
                  <a:rPr lang="en-US" sz="2800" dirty="0">
                    <a:solidFill>
                      <a:schemeClr val="tx1"/>
                    </a:solidFill>
                    <a:latin typeface="+mn-lt"/>
                  </a:rPr>
                  <a:t>Example, we observe a baseball player at 3 times during the season:</a:t>
                </a:r>
              </a:p>
              <a:p>
                <a:r>
                  <a:rPr lang="en-US" sz="2000" dirty="0">
                    <a:solidFill>
                      <a:schemeClr val="tx1"/>
                    </a:solidFill>
                    <a:latin typeface="+mn-lt"/>
                  </a:rPr>
                  <a:t>Time 1: he has 10 “at bats” and 5 “hits”. Success rate=0.500</a:t>
                </a:r>
              </a:p>
              <a:p>
                <a:r>
                  <a:rPr lang="en-US" sz="2000" dirty="0">
                    <a:solidFill>
                      <a:schemeClr val="tx1"/>
                    </a:solidFill>
                    <a:latin typeface="+mn-lt"/>
                  </a:rPr>
                  <a:t>Time 2: he has 100 at bats and 34 hits. Success rate=0.340</a:t>
                </a:r>
              </a:p>
              <a:p>
                <a:r>
                  <a:rPr lang="en-US" sz="2000" dirty="0">
                    <a:solidFill>
                      <a:schemeClr val="tx1"/>
                    </a:solidFill>
                    <a:latin typeface="+mn-lt"/>
                  </a:rPr>
                  <a:t>Time 3: he has 500 at bats and 150 hits: Success rate=0.300</a:t>
                </a:r>
              </a:p>
              <a:p>
                <a:r>
                  <a:rPr lang="en-US" sz="2800" dirty="0">
                    <a:solidFill>
                      <a:schemeClr val="tx1"/>
                    </a:solidFill>
                    <a:latin typeface="+mn-lt"/>
                  </a:rPr>
                  <a:t>LLN says we have the most confidence in the last estimate</a:t>
                </a: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620548"/>
              </a:xfrm>
              <a:blipFill>
                <a:blip r:embed="rId3"/>
                <a:stretch>
                  <a:fillRect l="-1163" r="-831"/>
                </a:stretch>
              </a:blipFill>
            </p:spPr>
            <p:txBody>
              <a:bodyPr/>
              <a:lstStyle/>
              <a:p>
                <a:r>
                  <a:rPr lang="en-US">
                    <a:noFill/>
                  </a:rPr>
                  <a:t> </a:t>
                </a:r>
              </a:p>
            </p:txBody>
          </p:sp>
        </mc:Fallback>
      </mc:AlternateContent>
    </p:spTree>
    <p:extLst>
      <p:ext uri="{BB962C8B-B14F-4D97-AF65-F5344CB8AC3E}">
        <p14:creationId xmlns:p14="http://schemas.microsoft.com/office/powerpoint/2010/main" val="24514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169123" y="1497693"/>
                <a:ext cx="11994761" cy="4356642"/>
              </a:xfrm>
            </p:spPr>
            <p:txBody>
              <a:bodyPr/>
              <a:lstStyle/>
              <a:p>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2"/>
                    </a:solidFill>
                  </a:rPr>
                  <a:t>Can “standardize” any normal distribution</a:t>
                </a:r>
              </a:p>
              <a:p>
                <a:endParaRPr lang="en-US" sz="2800" dirty="0">
                  <a:solidFill>
                    <a:schemeClr val="tx2"/>
                  </a:solidFill>
                </a:endParaRPr>
              </a:p>
              <a:p>
                <a:pPr algn="ctr"/>
                <a14:m>
                  <m:oMath xmlns:m="http://schemas.openxmlformats.org/officeDocument/2006/math">
                    <m:r>
                      <m:rPr>
                        <m:sty m:val="p"/>
                      </m:rPr>
                      <a:rPr lang="en-US" sz="2800" b="0" i="0" smtClean="0">
                        <a:solidFill>
                          <a:schemeClr val="tx2"/>
                        </a:solidFill>
                        <a:latin typeface="Cambria Math" panose="02040503050406030204" pitchFamily="18" charset="0"/>
                      </a:rPr>
                      <m:t>y</m:t>
                    </m:r>
                    <m:r>
                      <a:rPr lang="en-US" sz="2800" b="0" i="0" smtClean="0">
                        <a:solidFill>
                          <a:schemeClr val="tx2"/>
                        </a:solidFill>
                        <a:latin typeface="Cambria Math" panose="02040503050406030204" pitchFamily="18" charset="0"/>
                      </a:rPr>
                      <m:t>~</m:t>
                    </m:r>
                    <m:r>
                      <m:rPr>
                        <m:sty m:val="p"/>
                      </m:rPr>
                      <a:rPr lang="en-US" sz="2800" b="0" i="0" smtClean="0">
                        <a:solidFill>
                          <a:schemeClr val="tx2"/>
                        </a:solidFill>
                        <a:latin typeface="Cambria Math" panose="02040503050406030204" pitchFamily="18" charset="0"/>
                      </a:rPr>
                      <m:t>N</m:t>
                    </m:r>
                    <m:d>
                      <m:dPr>
                        <m:ctrlPr>
                          <a:rPr lang="en-US" sz="2800" b="0" i="0" smtClean="0">
                            <a:solidFill>
                              <a:schemeClr val="tx2"/>
                            </a:solidFill>
                            <a:latin typeface="Cambria Math" panose="02040503050406030204" pitchFamily="18" charset="0"/>
                          </a:rPr>
                        </m:ctrlPr>
                      </m:dPr>
                      <m:e>
                        <m:r>
                          <a:rPr lang="en-US" sz="2800" b="0" i="1" smtClean="0">
                            <a:solidFill>
                              <a:schemeClr val="tx2"/>
                            </a:solidFill>
                            <a:latin typeface="Cambria Math" panose="02040503050406030204" pitchFamily="18" charset="0"/>
                          </a:rPr>
                          <m:t>𝜇</m:t>
                        </m:r>
                        <m:r>
                          <a:rPr lang="en-US" sz="2800" b="0" i="1" smtClean="0">
                            <a:solidFill>
                              <a:schemeClr val="tx2"/>
                            </a:solidFill>
                            <a:latin typeface="Cambria Math" panose="02040503050406030204" pitchFamily="18" charset="0"/>
                          </a:rPr>
                          <m:t>,</m:t>
                        </m:r>
                        <m:sSup>
                          <m:sSupPr>
                            <m:ctrlPr>
                              <a:rPr lang="en-US" sz="2800" b="0" i="1" smtClean="0">
                                <a:solidFill>
                                  <a:schemeClr val="tx2"/>
                                </a:solidFill>
                                <a:latin typeface="Cambria Math" panose="02040503050406030204" pitchFamily="18" charset="0"/>
                              </a:rPr>
                            </m:ctrlPr>
                          </m:sSupPr>
                          <m:e>
                            <m:r>
                              <a:rPr lang="en-US" sz="2800" b="0" i="1" smtClean="0">
                                <a:solidFill>
                                  <a:schemeClr val="tx2"/>
                                </a:solidFill>
                                <a:latin typeface="Cambria Math" panose="02040503050406030204" pitchFamily="18" charset="0"/>
                              </a:rPr>
                              <m:t>𝜎</m:t>
                            </m:r>
                          </m:e>
                          <m:sup>
                            <m:r>
                              <a:rPr lang="en-US" sz="2800" b="0" i="1" smtClean="0">
                                <a:solidFill>
                                  <a:schemeClr val="tx2"/>
                                </a:solidFill>
                                <a:latin typeface="Cambria Math" panose="02040503050406030204" pitchFamily="18" charset="0"/>
                              </a:rPr>
                              <m:t>2</m:t>
                            </m:r>
                          </m:sup>
                        </m:sSup>
                      </m:e>
                    </m:d>
                  </m:oMath>
                </a14:m>
                <a:r>
                  <a:rPr lang="en-US" sz="2800" dirty="0">
                    <a:solidFill>
                      <a:schemeClr val="tx2"/>
                    </a:solidFill>
                  </a:rPr>
                  <a:t>      define </a:t>
                </a:r>
                <a14:m>
                  <m:oMath xmlns:m="http://schemas.openxmlformats.org/officeDocument/2006/math">
                    <m:r>
                      <a:rPr lang="en-US" sz="2800" i="1">
                        <a:solidFill>
                          <a:schemeClr val="tx2"/>
                        </a:solidFill>
                        <a:latin typeface="Cambria Math" panose="02040503050406030204" pitchFamily="18" charset="0"/>
                      </a:rPr>
                      <m:t>𝑧</m:t>
                    </m:r>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r>
                          <a:rPr lang="en-US" sz="2800" i="1">
                            <a:solidFill>
                              <a:schemeClr val="tx2"/>
                            </a:solidFill>
                            <a:latin typeface="Cambria Math" panose="02040503050406030204" pitchFamily="18" charset="0"/>
                          </a:rPr>
                          <m:t>𝑦</m:t>
                        </m:r>
                        <m:r>
                          <a:rPr lang="en-US" sz="2800" i="1">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𝜇</m:t>
                        </m:r>
                      </m:num>
                      <m:den>
                        <m:r>
                          <a:rPr lang="en-US" sz="2800" i="1">
                            <a:solidFill>
                              <a:schemeClr val="tx2"/>
                            </a:solidFill>
                            <a:latin typeface="Cambria Math" panose="02040503050406030204" pitchFamily="18" charset="0"/>
                          </a:rPr>
                          <m:t>𝜎</m:t>
                        </m:r>
                      </m:den>
                    </m:f>
                    <m:r>
                      <a:rPr lang="en-US" sz="2800" b="0" i="1" smtClean="0">
                        <a:solidFill>
                          <a:schemeClr val="tx2"/>
                        </a:solidFill>
                        <a:latin typeface="Cambria Math" panose="02040503050406030204" pitchFamily="18" charset="0"/>
                      </a:rPr>
                      <m:t>        </m:t>
                    </m:r>
                    <m:r>
                      <a:rPr lang="en-US" sz="2800" b="0" i="1" smtClean="0">
                        <a:solidFill>
                          <a:schemeClr val="tx2"/>
                        </a:solidFill>
                        <a:latin typeface="Cambria Math" panose="02040503050406030204" pitchFamily="18" charset="0"/>
                      </a:rPr>
                      <m:t>𝑧</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r>
                      <a:rPr lang="en-US" sz="2800" b="0" i="1" smtClean="0">
                        <a:solidFill>
                          <a:schemeClr val="tx2"/>
                        </a:solidFill>
                        <a:latin typeface="Cambria Math" panose="02040503050406030204" pitchFamily="18" charset="0"/>
                      </a:rPr>
                      <m:t>(0,1)</m:t>
                    </m:r>
                  </m:oMath>
                </a14:m>
                <a:r>
                  <a:rPr lang="en-US" sz="2800" dirty="0">
                    <a:solidFill>
                      <a:schemeClr val="tx2"/>
                    </a:solidFill>
                  </a:rPr>
                  <a:t> </a:t>
                </a:r>
              </a:p>
              <a:p>
                <a:pPr algn="ctr"/>
                <a:endParaRPr lang="en-US" sz="2800" dirty="0">
                  <a:solidFill>
                    <a:schemeClr val="tx2"/>
                  </a:solidFill>
                </a:endParaRPr>
              </a:p>
              <a:p>
                <a:pPr algn="ctr"/>
                <a:r>
                  <a:rPr lang="en-US" sz="2800" dirty="0">
                    <a:solidFill>
                      <a:schemeClr val="tx2"/>
                    </a:solidFill>
                  </a:rPr>
                  <a:t>Ex with sample mean: </a:t>
                </a:r>
                <a14:m>
                  <m:oMath xmlns:m="http://schemas.openxmlformats.org/officeDocument/2006/math">
                    <m:sSub>
                      <m:sSubPr>
                        <m:ctrlPr>
                          <a:rPr lang="en-US" sz="2800" b="0" i="1" smtClean="0">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𝑧</m:t>
                        </m:r>
                      </m:e>
                      <m:sub>
                        <m:r>
                          <a:rPr lang="en-US" sz="2800" b="0" i="1" smtClean="0">
                            <a:solidFill>
                              <a:schemeClr val="tx2"/>
                            </a:solidFill>
                            <a:latin typeface="Cambria Math" panose="02040503050406030204" pitchFamily="18" charset="0"/>
                          </a:rPr>
                          <m:t>𝑛</m:t>
                        </m:r>
                      </m:sub>
                    </m:sSub>
                    <m:r>
                      <a:rPr lang="en-US" sz="2800" i="1">
                        <a:solidFill>
                          <a:schemeClr val="tx2"/>
                        </a:solidFill>
                        <a:latin typeface="Cambria Math" panose="02040503050406030204" pitchFamily="18" charset="0"/>
                      </a:rPr>
                      <m:t>=</m:t>
                    </m:r>
                    <m:f>
                      <m:fPr>
                        <m:ctrlPr>
                          <a:rPr lang="en-US" sz="2800" i="1">
                            <a:solidFill>
                              <a:schemeClr val="tx2"/>
                            </a:solidFill>
                            <a:latin typeface="Cambria Math" panose="02040503050406030204" pitchFamily="18" charset="0"/>
                          </a:rPr>
                        </m:ctrlPr>
                      </m:fPr>
                      <m:num>
                        <m:acc>
                          <m:accPr>
                            <m:chr m:val="̅"/>
                            <m:ctrlPr>
                              <a:rPr lang="en-US" sz="2800" b="0" i="1" smtClean="0">
                                <a:solidFill>
                                  <a:schemeClr val="tx2"/>
                                </a:solidFill>
                                <a:latin typeface="Cambria Math" panose="02040503050406030204" pitchFamily="18" charset="0"/>
                              </a:rPr>
                            </m:ctrlPr>
                          </m:accPr>
                          <m:e>
                            <m:sSub>
                              <m:sSubPr>
                                <m:ctrlPr>
                                  <a:rPr lang="en-US" sz="2800" b="0" i="1" smtClean="0">
                                    <a:solidFill>
                                      <a:schemeClr val="tx2"/>
                                    </a:solidFill>
                                    <a:latin typeface="Cambria Math" panose="02040503050406030204" pitchFamily="18" charset="0"/>
                                  </a:rPr>
                                </m:ctrlPr>
                              </m:sSubPr>
                              <m:e>
                                <m:r>
                                  <a:rPr lang="en-US" sz="2800" b="0" i="1" smtClean="0">
                                    <a:solidFill>
                                      <a:schemeClr val="tx2"/>
                                    </a:solidFill>
                                    <a:latin typeface="Cambria Math" panose="02040503050406030204" pitchFamily="18" charset="0"/>
                                  </a:rPr>
                                  <m:t>𝑥</m:t>
                                </m:r>
                              </m:e>
                              <m:sub>
                                <m:r>
                                  <a:rPr lang="en-US" sz="2800" b="0" i="1" smtClean="0">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𝐸</m:t>
                        </m:r>
                        <m:r>
                          <a:rPr lang="en-US" sz="2800" b="0" i="1" smtClean="0">
                            <a:solidFill>
                              <a:schemeClr val="tx2"/>
                            </a:solidFill>
                            <a:latin typeface="Cambria Math" panose="02040503050406030204" pitchFamily="18" charset="0"/>
                          </a:rPr>
                          <m:t>[</m:t>
                        </m:r>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b="0" i="1" smtClean="0">
                            <a:solidFill>
                              <a:schemeClr val="tx2"/>
                            </a:solidFill>
                            <a:latin typeface="Cambria Math" panose="02040503050406030204" pitchFamily="18" charset="0"/>
                          </a:rPr>
                          <m:t>]</m:t>
                        </m:r>
                      </m:num>
                      <m:den>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𝑣𝑎𝑟</m:t>
                        </m:r>
                        <m:d>
                          <m:dPr>
                            <m:ctrlPr>
                              <a:rPr lang="en-US" sz="2800" b="0" i="1" smtClean="0">
                                <a:solidFill>
                                  <a:schemeClr val="tx2"/>
                                </a:solidFill>
                                <a:latin typeface="Cambria Math" panose="02040503050406030204" pitchFamily="18" charset="0"/>
                              </a:rPr>
                            </m:ctrlPr>
                          </m:dPr>
                          <m:e>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e>
                        </m:d>
                        <m:r>
                          <a:rPr lang="en-US" sz="2800" b="0" i="1" smtClean="0">
                            <a:solidFill>
                              <a:schemeClr val="tx2"/>
                            </a:solidFill>
                            <a:latin typeface="Cambria Math" panose="02040503050406030204" pitchFamily="18" charset="0"/>
                          </a:rPr>
                          <m:t>)</m:t>
                        </m:r>
                      </m:den>
                    </m:f>
                    <m:r>
                      <a:rPr lang="en-US" sz="2800" b="0" i="1" smtClean="0">
                        <a:solidFill>
                          <a:schemeClr val="tx2"/>
                        </a:solidFill>
                        <a:latin typeface="Cambria Math" panose="02040503050406030204" pitchFamily="18" charset="0"/>
                      </a:rPr>
                      <m:t>=</m:t>
                    </m:r>
                    <m:r>
                      <a:rPr lang="en-US" sz="2800" i="1">
                        <a:solidFill>
                          <a:schemeClr val="tx2"/>
                        </a:solidFill>
                        <a:latin typeface="Cambria Math" panose="02040503050406030204" pitchFamily="18" charset="0"/>
                      </a:rPr>
                      <m:t> </m:t>
                    </m:r>
                    <m:f>
                      <m:fPr>
                        <m:ctrlPr>
                          <a:rPr lang="en-US" sz="2800" i="1">
                            <a:solidFill>
                              <a:schemeClr val="tx2"/>
                            </a:solidFill>
                            <a:latin typeface="Cambria Math" panose="02040503050406030204" pitchFamily="18" charset="0"/>
                          </a:rPr>
                        </m:ctrlPr>
                      </m:fPr>
                      <m:num>
                        <m:acc>
                          <m:accPr>
                            <m:chr m:val="̅"/>
                            <m:ctrlPr>
                              <a:rPr lang="en-US" sz="2800" i="1">
                                <a:solidFill>
                                  <a:schemeClr val="tx2"/>
                                </a:solidFill>
                                <a:latin typeface="Cambria Math" panose="02040503050406030204" pitchFamily="18" charset="0"/>
                              </a:rPr>
                            </m:ctrlPr>
                          </m:accPr>
                          <m:e>
                            <m:sSub>
                              <m:sSubPr>
                                <m:ctrlPr>
                                  <a:rPr lang="en-US" sz="2800" i="1">
                                    <a:solidFill>
                                      <a:schemeClr val="tx2"/>
                                    </a:solidFill>
                                    <a:latin typeface="Cambria Math" panose="02040503050406030204" pitchFamily="18" charset="0"/>
                                  </a:rPr>
                                </m:ctrlPr>
                              </m:sSubPr>
                              <m:e>
                                <m:r>
                                  <a:rPr lang="en-US" sz="2800" i="1">
                                    <a:solidFill>
                                      <a:schemeClr val="tx2"/>
                                    </a:solidFill>
                                    <a:latin typeface="Cambria Math" panose="02040503050406030204" pitchFamily="18" charset="0"/>
                                  </a:rPr>
                                  <m:t>𝑥</m:t>
                                </m:r>
                              </m:e>
                              <m:sub>
                                <m:r>
                                  <a:rPr lang="en-US" sz="2800" i="1">
                                    <a:solidFill>
                                      <a:schemeClr val="tx2"/>
                                    </a:solidFill>
                                    <a:latin typeface="Cambria Math" panose="02040503050406030204" pitchFamily="18" charset="0"/>
                                  </a:rPr>
                                  <m:t>𝑁</m:t>
                                </m:r>
                              </m:sub>
                            </m:sSub>
                          </m:e>
                        </m:acc>
                        <m:r>
                          <a:rPr lang="en-US" sz="2800" i="1">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𝜇</m:t>
                        </m:r>
                      </m:num>
                      <m:den>
                        <m:r>
                          <a:rPr lang="en-US" sz="2800" b="0" i="1" smtClean="0">
                            <a:solidFill>
                              <a:schemeClr val="tx2"/>
                            </a:solidFill>
                            <a:latin typeface="Cambria Math" panose="02040503050406030204" pitchFamily="18" charset="0"/>
                          </a:rPr>
                          <m:t>𝜎</m:t>
                        </m:r>
                        <m:r>
                          <a:rPr lang="en-US" sz="2800" b="0" i="1" smtClean="0">
                            <a:solidFill>
                              <a:schemeClr val="tx2"/>
                            </a:solidFill>
                            <a:latin typeface="Cambria Math" panose="02040503050406030204" pitchFamily="18" charset="0"/>
                          </a:rPr>
                          <m:t>/√</m:t>
                        </m:r>
                        <m:r>
                          <a:rPr lang="en-US" sz="2800" b="0" i="1" smtClean="0">
                            <a:solidFill>
                              <a:schemeClr val="tx2"/>
                            </a:solidFill>
                            <a:latin typeface="Cambria Math" panose="02040503050406030204" pitchFamily="18" charset="0"/>
                          </a:rPr>
                          <m:t>𝑁</m:t>
                        </m:r>
                      </m:den>
                    </m:f>
                  </m:oMath>
                </a14:m>
                <a:endParaRPr lang="en-US" sz="2800" dirty="0">
                  <a:solidFill>
                    <a:schemeClr val="tx2"/>
                  </a:solidFill>
                </a:endParaRPr>
              </a:p>
              <a:p>
                <a:pPr algn="ctr"/>
                <a:endParaRPr lang="en-US" sz="28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169123" y="1497693"/>
                <a:ext cx="11994761" cy="4356642"/>
              </a:xfrm>
              <a:blipFill>
                <a:blip r:embed="rId3"/>
                <a:stretch>
                  <a:fillRect l="-61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842253" y="5013311"/>
            <a:ext cx="6648499" cy="1981214"/>
          </a:xfrm>
          <a:prstGeom prst="rect">
            <a:avLst/>
          </a:prstGeom>
        </p:spPr>
      </p:pic>
    </p:spTree>
    <p:extLst>
      <p:ext uri="{BB962C8B-B14F-4D97-AF65-F5344CB8AC3E}">
        <p14:creationId xmlns:p14="http://schemas.microsoft.com/office/powerpoint/2010/main" val="5698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versus Standard Normal</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169124" y="1214472"/>
                <a:ext cx="4726558" cy="4487382"/>
              </a:xfrm>
            </p:spPr>
            <p:txBody>
              <a:bodyPr/>
              <a:lstStyle/>
              <a:p>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oMath>
                  </m:oMathPara>
                </a14:m>
                <a:endParaRPr lang="en-US" sz="2000" dirty="0">
                  <a:solidFill>
                    <a:schemeClr val="tx1"/>
                  </a:solidFill>
                </a:endParaRPr>
              </a:p>
              <a:p>
                <a:r>
                  <a:rPr lang="en-US" sz="2800" dirty="0">
                    <a:solidFill>
                      <a:schemeClr val="tx1">
                        <a:lumMod val="75000"/>
                      </a:schemeClr>
                    </a:solidFill>
                  </a:rPr>
                  <a:t>Central Limit Theorem</a:t>
                </a:r>
              </a:p>
              <a:p>
                <a:endParaRPr lang="en-US" sz="2800" dirty="0">
                  <a:solidFill>
                    <a:schemeClr val="tx1">
                      <a:lumMod val="75000"/>
                    </a:schemeClr>
                  </a:solidFill>
                </a:endParaRPr>
              </a:p>
              <a:p>
                <a:r>
                  <a:rPr lang="en-US" sz="2000" dirty="0">
                    <a:solidFill>
                      <a:schemeClr val="tx1">
                        <a:lumMod val="75000"/>
                      </a:schemeClr>
                    </a:solidFill>
                  </a:rPr>
                  <a:t>Standardized sample mean of a distribution converges to a standard normal distribution (finite mean and variance).</a:t>
                </a:r>
              </a:p>
              <a:p>
                <a:endParaRPr lang="en-US" sz="2000" dirty="0">
                  <a:solidFill>
                    <a:schemeClr val="tx1">
                      <a:lumMod val="75000"/>
                    </a:schemeClr>
                  </a:solidFill>
                </a:endParaRPr>
              </a:p>
              <a:p>
                <a:r>
                  <a:rPr lang="en-US" sz="2000" dirty="0">
                    <a:solidFill>
                      <a:schemeClr val="tx1">
                        <a:lumMod val="75000"/>
                      </a:schemeClr>
                    </a:solidFill>
                  </a:rPr>
                  <a:t>Lets us be scientific about how certain we are about things in the data (“hypothesis testing”)</a:t>
                </a:r>
              </a:p>
              <a:p>
                <a:endParaRPr lang="en-US" sz="2000" dirty="0">
                  <a:solidFill>
                    <a:schemeClr val="tx1">
                      <a:lumMod val="75000"/>
                    </a:schemeClr>
                  </a:solidFill>
                </a:endParaRPr>
              </a:p>
              <a:p>
                <a:r>
                  <a:rPr lang="en-US" sz="2000" dirty="0">
                    <a:solidFill>
                      <a:schemeClr val="tx1">
                        <a:lumMod val="75000"/>
                      </a:schemeClr>
                    </a:solidFill>
                  </a:rPr>
                  <a:t>Key tool of the scientific method.</a:t>
                </a:r>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169124" y="1214472"/>
                <a:ext cx="4726558" cy="4487382"/>
              </a:xfrm>
              <a:blipFill>
                <a:blip r:embed="rId3"/>
                <a:stretch>
                  <a:fillRect l="-1548" r="-1161" b="-679"/>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5208939" y="2053779"/>
            <a:ext cx="7162800" cy="3648075"/>
          </a:xfrm>
          <a:prstGeom prst="rect">
            <a:avLst/>
          </a:prstGeom>
        </p:spPr>
      </p:pic>
    </p:spTree>
    <p:extLst>
      <p:ext uri="{BB962C8B-B14F-4D97-AF65-F5344CB8AC3E}">
        <p14:creationId xmlns:p14="http://schemas.microsoft.com/office/powerpoint/2010/main" val="31160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8" y="1173185"/>
            <a:ext cx="11106062"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Who is this guy?</a:t>
            </a:r>
          </a:p>
          <a:p>
            <a:endParaRPr lang="en-US" sz="4800" b="1" dirty="0">
              <a:gradFill>
                <a:gsLst>
                  <a:gs pos="0">
                    <a:schemeClr val="tx1"/>
                  </a:gs>
                  <a:gs pos="86000">
                    <a:schemeClr val="tx1"/>
                  </a:gs>
                </a:gsLst>
                <a:lin ang="5400000" scaled="0"/>
              </a:gradFill>
              <a:latin typeface="Segoe UI Light" pitchFamily="34" charset="0"/>
            </a:endParaRPr>
          </a:p>
          <a:p>
            <a:r>
              <a:rPr lang="en-US" sz="3200" dirty="0">
                <a:solidFill>
                  <a:schemeClr val="tx2"/>
                </a:solidFill>
                <a:latin typeface="Segoe UI Light" pitchFamily="34" charset="0"/>
              </a:rPr>
              <a:t>From WA state</a:t>
            </a:r>
          </a:p>
          <a:p>
            <a:r>
              <a:rPr lang="en-US" sz="3200" dirty="0">
                <a:solidFill>
                  <a:schemeClr val="tx2"/>
                </a:solidFill>
                <a:latin typeface="Segoe UI Light" pitchFamily="34" charset="0"/>
              </a:rPr>
              <a:t>BA in Econ, UC Berkeley, 2003</a:t>
            </a:r>
          </a:p>
          <a:p>
            <a:r>
              <a:rPr lang="en-US" sz="3200" dirty="0">
                <a:solidFill>
                  <a:schemeClr val="tx2"/>
                </a:solidFill>
                <a:latin typeface="Segoe UI Light" pitchFamily="34" charset="0"/>
              </a:rPr>
              <a:t>PhD in Econ, UC San Diego in 2010 </a:t>
            </a:r>
          </a:p>
          <a:p>
            <a:r>
              <a:rPr lang="en-US" sz="3200" dirty="0">
                <a:solidFill>
                  <a:schemeClr val="tx2"/>
                </a:solidFill>
                <a:latin typeface="Segoe UI Light" pitchFamily="34" charset="0"/>
              </a:rPr>
              <a:t>Asst. Prof U Tennessee 2010-2015 </a:t>
            </a:r>
          </a:p>
          <a:p>
            <a:r>
              <a:rPr lang="en-US" sz="2400" dirty="0">
                <a:solidFill>
                  <a:schemeClr val="tx2"/>
                </a:solidFill>
                <a:latin typeface="Segoe UI Light" pitchFamily="34" charset="0"/>
              </a:rPr>
              <a:t>	B-School PhD math camp, math econ, applied </a:t>
            </a:r>
            <a:r>
              <a:rPr lang="en-US" sz="2400" dirty="0" err="1">
                <a:solidFill>
                  <a:schemeClr val="tx2"/>
                </a:solidFill>
                <a:latin typeface="Segoe UI Light" pitchFamily="34" charset="0"/>
              </a:rPr>
              <a:t>microeconometrics</a:t>
            </a:r>
            <a:r>
              <a:rPr lang="en-US" sz="3200" dirty="0">
                <a:solidFill>
                  <a:schemeClr val="tx2"/>
                </a:solidFill>
                <a:latin typeface="Segoe UI Light" pitchFamily="34" charset="0"/>
              </a:rPr>
              <a:t>.</a:t>
            </a:r>
          </a:p>
          <a:p>
            <a:r>
              <a:rPr lang="en-US" sz="3200" dirty="0">
                <a:solidFill>
                  <a:schemeClr val="tx2"/>
                </a:solidFill>
                <a:latin typeface="Segoe UI Light" pitchFamily="34" charset="0"/>
              </a:rPr>
              <a:t>Microsoft and UW since 2015</a:t>
            </a:r>
          </a:p>
          <a:p>
            <a:r>
              <a:rPr lang="en-US" sz="2000" dirty="0">
                <a:solidFill>
                  <a:schemeClr val="tx2"/>
                </a:solidFill>
                <a:latin typeface="Segoe UI Light" pitchFamily="34" charset="0"/>
              </a:rPr>
              <a:t>	</a:t>
            </a:r>
            <a:r>
              <a:rPr lang="en-US" sz="2400" dirty="0">
                <a:solidFill>
                  <a:schemeClr val="tx2"/>
                </a:solidFill>
                <a:latin typeface="Segoe UI Light" pitchFamily="34" charset="0"/>
              </a:rPr>
              <a:t>Data science and pricing, various MSFT “</a:t>
            </a:r>
            <a:r>
              <a:rPr lang="en-US" sz="2400" dirty="0" err="1">
                <a:solidFill>
                  <a:schemeClr val="tx2"/>
                </a:solidFill>
                <a:latin typeface="Segoe UI Light" pitchFamily="34" charset="0"/>
              </a:rPr>
              <a:t>researchy</a:t>
            </a:r>
            <a:r>
              <a:rPr lang="en-US" sz="2400" dirty="0">
                <a:solidFill>
                  <a:schemeClr val="tx2"/>
                </a:solidFill>
                <a:latin typeface="Segoe UI Light" pitchFamily="34" charset="0"/>
              </a:rPr>
              <a:t>” things</a:t>
            </a:r>
            <a:endParaRPr lang="en-US" sz="2000" dirty="0">
              <a:solidFill>
                <a:schemeClr val="tx2"/>
              </a:solidFill>
              <a:latin typeface="Segoe UI Light" pitchFamily="34" charset="0"/>
            </a:endParaRPr>
          </a:p>
          <a:p>
            <a:r>
              <a:rPr lang="en-US" sz="3200" dirty="0">
                <a:solidFill>
                  <a:schemeClr val="tx2"/>
                </a:solidFill>
                <a:latin typeface="Segoe UI Light" pitchFamily="34" charset="0"/>
              </a:rPr>
              <a:t>Lots of research on econ-type topics</a:t>
            </a:r>
          </a:p>
          <a:p>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3406575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2297597"/>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lgn="ctr"/>
                <a14:m>
                  <m:oMathPara xmlns:m="http://schemas.openxmlformats.org/officeDocument/2006/math">
                    <m:oMathParaPr>
                      <m:jc m:val="center"/>
                    </m:oMathParaPr>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𝜇</m:t>
                              </m:r>
                            </m:e>
                            <m:sub>
                              <m:r>
                                <a:rPr lang="en-US" i="1">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𝑁</m:t>
                              </m:r>
                            </m:e>
                          </m:rad>
                        </m:den>
                      </m:f>
                    </m:oMath>
                  </m:oMathPara>
                </a14:m>
                <a:endParaRPr lang="en-US" b="0" dirty="0">
                  <a:solidFill>
                    <a:schemeClr val="tx1"/>
                  </a:solidFill>
                  <a:latin typeface="+mn-lt"/>
                </a:endParaRPr>
              </a:p>
              <a:p>
                <a:pPr algn="ctr"/>
                <a14:m>
                  <m:oMath xmlns:m="http://schemas.openxmlformats.org/officeDocument/2006/math">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 </m:t>
                    </m:r>
                  </m:oMath>
                </a14:m>
                <a:r>
                  <a:rPr lang="en-US" dirty="0">
                    <a:solidFill>
                      <a:schemeClr val="tx1"/>
                    </a:solidFill>
                    <a:latin typeface="+mn-lt"/>
                  </a:rPr>
                  <a:t>=sample standard deviation</a:t>
                </a:r>
              </a:p>
              <a:p>
                <a:pPr algn="ct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oMath>
                </a14:m>
                <a:r>
                  <a:rPr lang="en-US" dirty="0">
                    <a:solidFill>
                      <a:schemeClr val="tx1"/>
                    </a:solidFill>
                    <a:latin typeface="+mn-lt"/>
                  </a:rPr>
                  <a:t>=sample mean or anything that “behaves like a sample mean”</a:t>
                </a:r>
              </a:p>
              <a:p>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2297597"/>
              </a:xfrm>
              <a:blipFill>
                <a:blip r:embed="rId3"/>
                <a:stretch>
                  <a:fillRect r="-157"/>
                </a:stretch>
              </a:blipFill>
            </p:spPr>
            <p:txBody>
              <a:bodyPr/>
              <a:lstStyle/>
              <a:p>
                <a:r>
                  <a:rPr lang="en-US">
                    <a:noFill/>
                  </a:rPr>
                  <a:t> </a:t>
                </a:r>
              </a:p>
            </p:txBody>
          </p:sp>
        </mc:Fallback>
      </mc:AlternateContent>
    </p:spTree>
    <p:extLst>
      <p:ext uri="{BB962C8B-B14F-4D97-AF65-F5344CB8AC3E}">
        <p14:creationId xmlns:p14="http://schemas.microsoft.com/office/powerpoint/2010/main" val="120670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flipping: </a:t>
            </a:r>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6706008" cy="9969460"/>
              </a:xfrm>
            </p:spPr>
            <p:txBody>
              <a:bodyPr/>
              <a:lstStyle/>
              <a:p>
                <a:endParaRPr lang="en-US" sz="2000" dirty="0">
                  <a:solidFill>
                    <a:schemeClr val="tx1"/>
                  </a:solidFill>
                  <a:latin typeface="+mn-lt"/>
                </a:endParaRPr>
              </a:p>
              <a:p>
                <a:r>
                  <a:rPr lang="en-US" sz="3600" dirty="0">
                    <a:solidFill>
                      <a:schemeClr val="tx2"/>
                    </a:solidFill>
                  </a:rPr>
                  <a:t>Standard deviation of a coin flip?</a:t>
                </a:r>
                <a:endParaRPr lang="en-US" sz="3600" i="1" dirty="0">
                  <a:solidFill>
                    <a:schemeClr val="tx2"/>
                  </a:solidFill>
                </a:endParaRPr>
              </a:p>
              <a:p>
                <a:r>
                  <a:rPr lang="en-US" sz="2400" dirty="0">
                    <a:solidFill>
                      <a:schemeClr val="tx1"/>
                    </a:solidFill>
                    <a:latin typeface="+mn-lt"/>
                  </a:rPr>
                  <a:t>Outcome space: heads=1, tails=0</a:t>
                </a: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=0.50 (</m:t>
                      </m:r>
                      <m:r>
                        <m:rPr>
                          <m:nor/>
                        </m:rPr>
                        <a:rPr lang="en-US" sz="2400" b="0" i="0" smtClean="0">
                          <a:solidFill>
                            <a:schemeClr val="tx1"/>
                          </a:solidFill>
                          <a:latin typeface="Cambria Math" panose="02040503050406030204" pitchFamily="18" charset="0"/>
                        </a:rPr>
                        <m:t>fair</m:t>
                      </m:r>
                      <m:r>
                        <m:rPr>
                          <m:nor/>
                        </m:rPr>
                        <a:rPr lang="en-US" sz="2400" b="0" i="0" smtClean="0">
                          <a:solidFill>
                            <a:schemeClr val="tx1"/>
                          </a:solidFill>
                          <a:latin typeface="Cambria Math" panose="02040503050406030204" pitchFamily="18" charset="0"/>
                        </a:rPr>
                        <m:t> </m:t>
                      </m:r>
                      <m:r>
                        <m:rPr>
                          <m:nor/>
                        </m:rPr>
                        <a:rPr lang="en-US" sz="2400" b="0" i="0" smtClean="0">
                          <a:solidFill>
                            <a:schemeClr val="tx1"/>
                          </a:solidFill>
                          <a:latin typeface="Cambria Math" panose="02040503050406030204" pitchFamily="18" charset="0"/>
                        </a:rPr>
                        <m:t>coin</m:t>
                      </m:r>
                      <m:r>
                        <a:rPr lang="en-US" sz="2400" b="0" i="1" smtClean="0">
                          <a:solidFill>
                            <a:schemeClr val="tx1"/>
                          </a:solidFill>
                          <a:latin typeface="Cambria Math" panose="02040503050406030204" pitchFamily="18" charset="0"/>
                        </a:rPr>
                        <m:t>)</m:t>
                      </m:r>
                    </m:oMath>
                  </m:oMathPara>
                </a14:m>
                <a:endParaRPr lang="en-US" sz="240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𝜎</m:t>
                      </m:r>
                      <m:r>
                        <a:rPr lang="en-US" sz="2400" b="0" i="1"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1−.5</m:t>
                                  </m:r>
                                </m:e>
                              </m:d>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0−.5</m:t>
                                      </m:r>
                                    </m:e>
                                  </m:d>
                                </m:e>
                                <m:sup>
                                  <m:r>
                                    <a:rPr lang="en-US" sz="2400" i="1">
                                      <a:solidFill>
                                        <a:schemeClr val="tx1"/>
                                      </a:solidFill>
                                      <a:latin typeface="Cambria Math" panose="02040503050406030204" pitchFamily="18" charset="0"/>
                                    </a:rPr>
                                    <m:t>2</m:t>
                                  </m:r>
                                </m:sup>
                              </m:sSup>
                              <m:r>
                                <a:rPr lang="en-US" sz="2400" i="1" smtClean="0">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oMath>
                  </m:oMathPara>
                </a14:m>
                <a:endParaRPr lang="en-US" sz="2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.5</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+.5</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.25</m:t>
                              </m:r>
                              <m:r>
                                <a:rPr lang="en-US" sz="2400" i="1">
                                  <a:solidFill>
                                    <a:schemeClr val="tx1"/>
                                  </a:solidFill>
                                  <a:latin typeface="Cambria Math" panose="02040503050406030204" pitchFamily="18" charset="0"/>
                                </a:rPr>
                                <m:t> </m:t>
                              </m:r>
                            </m:e>
                            <m:sup>
                              <m:r>
                                <a:rPr lang="en-US" sz="2400" i="1">
                                  <a:solidFill>
                                    <a:schemeClr val="tx1"/>
                                  </a:solidFill>
                                  <a:latin typeface="Cambria Math" panose="02040503050406030204" pitchFamily="18" charset="0"/>
                                </a:rPr>
                                <m:t>  </m:t>
                              </m:r>
                            </m:sup>
                          </m:sSup>
                        </m:e>
                      </m:rad>
                      <m:r>
                        <a:rPr lang="en-US" sz="2400" b="0" i="1" smtClean="0">
                          <a:solidFill>
                            <a:schemeClr val="tx1"/>
                          </a:solidFill>
                          <a:latin typeface="Cambria Math" panose="02040503050406030204" pitchFamily="18" charset="0"/>
                        </a:rPr>
                        <m:t>=0.5</m:t>
                      </m:r>
                    </m:oMath>
                  </m:oMathPara>
                </a14:m>
                <a:endParaRPr lang="en-US" sz="2400" dirty="0">
                  <a:solidFill>
                    <a:schemeClr val="tx1"/>
                  </a:solidFill>
                  <a:latin typeface="+mn-lt"/>
                </a:endParaRPr>
              </a:p>
              <a:p>
                <a:r>
                  <a:rPr lang="en-US" sz="2400" dirty="0">
                    <a:solidFill>
                      <a:schemeClr val="tx1"/>
                    </a:solidFill>
                    <a:latin typeface="+mn-lt"/>
                  </a:rPr>
                  <a:t>Each outcome is 0.50 from the mean!</a:t>
                </a:r>
              </a:p>
              <a:p>
                <a:pPr marL="514350" lvl="2" indent="-285750">
                  <a:buFont typeface="Arial" panose="020B0604020202020204" pitchFamily="34" charset="0"/>
                  <a:buChar char="•"/>
                </a:pPr>
                <a:r>
                  <a:rPr lang="en-US" sz="1800" dirty="0">
                    <a:solidFill>
                      <a:schemeClr val="tx1"/>
                    </a:solidFill>
                  </a:rPr>
                  <a:t>General formula for binary outcomes, </a:t>
                </a:r>
                <a14:m>
                  <m:oMath xmlns:m="http://schemas.openxmlformats.org/officeDocument/2006/math">
                    <m:r>
                      <a:rPr lang="en-US" sz="1800" i="1">
                        <a:solidFill>
                          <a:schemeClr val="tx1"/>
                        </a:solidFill>
                        <a:latin typeface="Cambria Math" panose="02040503050406030204" pitchFamily="18" charset="0"/>
                      </a:rPr>
                      <m:t>𝜎</m:t>
                    </m:r>
                    <m:r>
                      <a:rPr lang="en-US" sz="1800" i="1">
                        <a:solidFill>
                          <a:schemeClr val="tx1"/>
                        </a:solidFill>
                        <a:latin typeface="Cambria Math" panose="02040503050406030204" pitchFamily="18" charset="0"/>
                      </a:rPr>
                      <m:t>=</m:t>
                    </m:r>
                    <m:rad>
                      <m:radPr>
                        <m:degHide m:val="on"/>
                        <m:ctrlPr>
                          <a:rPr lang="en-US" sz="1800" i="1" smtClean="0">
                            <a:solidFill>
                              <a:schemeClr val="tx1"/>
                            </a:solidFill>
                            <a:latin typeface="Cambria Math" panose="02040503050406030204" pitchFamily="18" charset="0"/>
                          </a:rPr>
                        </m:ctrlPr>
                      </m:radPr>
                      <m:deg/>
                      <m:e>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𝑝</m:t>
                        </m:r>
                        <m:r>
                          <a:rPr lang="en-US" sz="1800" i="1">
                            <a:solidFill>
                              <a:schemeClr val="tx1"/>
                            </a:solidFill>
                            <a:latin typeface="Cambria Math" panose="02040503050406030204" pitchFamily="18" charset="0"/>
                          </a:rPr>
                          <m:t>)</m:t>
                        </m:r>
                      </m:e>
                    </m:rad>
                  </m:oMath>
                </a14:m>
                <a:endParaRPr lang="en-US" sz="1800" dirty="0">
                  <a:solidFill>
                    <a:schemeClr val="tx1"/>
                  </a:solidFill>
                </a:endParaRPr>
              </a:p>
              <a:p>
                <a:endParaRPr lang="en-US" sz="24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depends on </a:t>
                </a:r>
                <a14:m>
                  <m:oMath xmlns:m="http://schemas.openxmlformats.org/officeDocument/2006/math">
                    <m:r>
                      <a:rPr lang="en-US" sz="3600" i="1" dirty="0" smtClean="0">
                        <a:solidFill>
                          <a:schemeClr val="tx2"/>
                        </a:solidFill>
                        <a:latin typeface="Cambria Math" panose="02040503050406030204" pitchFamily="18" charset="0"/>
                      </a:rPr>
                      <m:t>𝑁</m:t>
                    </m:r>
                  </m:oMath>
                </a14:m>
                <a:endParaRPr lang="en-US" sz="3600" i="1" dirty="0">
                  <a:solidFill>
                    <a:schemeClr val="tx2"/>
                  </a:solidFill>
                </a:endParaRPr>
              </a:p>
              <a:p>
                <a:r>
                  <a:rPr lang="en-US" sz="2800" dirty="0">
                    <a:solidFill>
                      <a:schemeClr val="tx1"/>
                    </a:solidFill>
                    <a:latin typeface="+mn-lt"/>
                  </a:rPr>
                  <a:t>We estimate </a:t>
                </a:r>
                <a14:m>
                  <m:oMath xmlns:m="http://schemas.openxmlformats.org/officeDocument/2006/math">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r>
                          <a:rPr lang="en-US" sz="2800" b="0" i="1" smtClean="0">
                            <a:solidFill>
                              <a:schemeClr val="tx1"/>
                            </a:solidFill>
                            <a:latin typeface="Cambria Math" panose="02040503050406030204" pitchFamily="18" charset="0"/>
                          </a:rPr>
                          <m:t> </m:t>
                        </m:r>
                      </m:e>
                    </m:acc>
                  </m:oMath>
                </a14:m>
                <a:r>
                  <a:rPr lang="en-US" sz="2800" b="0" dirty="0">
                    <a:solidFill>
                      <a:schemeClr val="tx1"/>
                    </a:solidFill>
                    <a:latin typeface="+mn-lt"/>
                  </a:rPr>
                  <a:t> and th</a:t>
                </a:r>
                <a:r>
                  <a:rPr lang="en-US" sz="2800" dirty="0">
                    <a:solidFill>
                      <a:schemeClr val="tx1"/>
                    </a:solidFill>
                    <a:latin typeface="+mn-lt"/>
                  </a:rPr>
                  <a:t>e standard deviation </a:t>
                </a:r>
                <a:r>
                  <a:rPr lang="en-US" sz="2800" i="1" dirty="0">
                    <a:solidFill>
                      <a:schemeClr val="tx1"/>
                    </a:solidFill>
                    <a:latin typeface="+mn-lt"/>
                  </a:rPr>
                  <a:t>of this estimate </a:t>
                </a:r>
                <a:r>
                  <a:rPr lang="en-US" sz="2800" dirty="0">
                    <a:solidFill>
                      <a:schemeClr val="tx1"/>
                    </a:solidFill>
                    <a:latin typeface="+mn-lt"/>
                  </a:rPr>
                  <a:t>is given by </a:t>
                </a:r>
                <a14:m>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.50</m:t>
                        </m:r>
                      </m:num>
                      <m:den>
                        <m:rad>
                          <m:radPr>
                            <m:degHide m:val="on"/>
                            <m:ctrlPr>
                              <a:rPr lang="en-US" sz="2800" i="1" smtClean="0">
                                <a:solidFill>
                                  <a:schemeClr val="tx1"/>
                                </a:solidFill>
                                <a:latin typeface="Cambria Math" panose="02040503050406030204" pitchFamily="18" charset="0"/>
                              </a:rPr>
                            </m:ctrlPr>
                          </m:radPr>
                          <m:deg/>
                          <m:e>
                            <m:r>
                              <a:rPr lang="en-US" sz="2800" b="0" i="1" smtClean="0">
                                <a:solidFill>
                                  <a:schemeClr val="tx1"/>
                                </a:solidFill>
                                <a:latin typeface="Cambria Math" panose="02040503050406030204" pitchFamily="18" charset="0"/>
                              </a:rPr>
                              <m:t>𝑁</m:t>
                            </m:r>
                          </m:e>
                        </m:rad>
                      </m:den>
                    </m:f>
                  </m:oMath>
                </a14:m>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6706008" cy="9969460"/>
              </a:xfrm>
              <a:blipFill>
                <a:blip r:embed="rId3"/>
                <a:stretch>
                  <a:fillRect l="-1909"/>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856" y="2251571"/>
            <a:ext cx="4996028" cy="2810266"/>
          </a:xfrm>
          <a:prstGeom prst="rect">
            <a:avLst/>
          </a:prstGeom>
        </p:spPr>
      </p:pic>
    </p:spTree>
    <p:extLst>
      <p:ext uri="{BB962C8B-B14F-4D97-AF65-F5344CB8AC3E}">
        <p14:creationId xmlns:p14="http://schemas.microsoft.com/office/powerpoint/2010/main" val="36680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vs. standard deviation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8492005"/>
              </a:xfrm>
            </p:spPr>
            <p:txBody>
              <a:bodyPr/>
              <a:lstStyle/>
              <a:p>
                <a:endParaRPr lang="en-US" sz="2000" dirty="0">
                  <a:solidFill>
                    <a:schemeClr val="tx1"/>
                  </a:solidFill>
                  <a:latin typeface="+mn-lt"/>
                </a:endParaRPr>
              </a:p>
              <a:p>
                <a:endParaRPr lang="en-US" sz="2000" dirty="0">
                  <a:solidFill>
                    <a:schemeClr val="tx1"/>
                  </a:solidFill>
                  <a:latin typeface="+mn-lt"/>
                </a:endParaRPr>
              </a:p>
              <a:p>
                <a:r>
                  <a:rPr lang="en-US" sz="3600" dirty="0">
                    <a:solidFill>
                      <a:schemeClr val="tx2"/>
                    </a:solidFill>
                  </a:rPr>
                  <a:t>Standard error measures the dispersion in </a:t>
                </a:r>
                <a:r>
                  <a:rPr lang="en-US" sz="3600" i="1" dirty="0">
                    <a:solidFill>
                      <a:schemeClr val="tx2"/>
                    </a:solidFill>
                  </a:rPr>
                  <a:t>the estimator </a:t>
                </a:r>
                <a:r>
                  <a:rPr lang="en-US" sz="3600" dirty="0">
                    <a:solidFill>
                      <a:schemeClr val="tx2"/>
                    </a:solidFill>
                  </a:rPr>
                  <a:t>(ex. sample mean) for a given sample size </a:t>
                </a:r>
                <a:endParaRPr lang="en-US" sz="3600" i="1" dirty="0">
                  <a:solidFill>
                    <a:schemeClr val="tx2"/>
                  </a:solidFill>
                </a:endParaRPr>
              </a:p>
              <a:p>
                <a:r>
                  <a:rPr lang="en-US" sz="2400" dirty="0">
                    <a:solidFill>
                      <a:schemeClr val="tx1"/>
                    </a:solidFill>
                    <a:latin typeface="+mn-lt"/>
                  </a:rPr>
                  <a:t>The central limit theorem tells us how the variance in the population links up with the variance in our estimator: </a:t>
                </a:r>
                <a14:m>
                  <m:oMath xmlns:m="http://schemas.openxmlformats.org/officeDocument/2006/math">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𝜎</m:t>
                        </m:r>
                      </m:num>
                      <m:den>
                        <m:rad>
                          <m:radPr>
                            <m:degHide m:val="on"/>
                            <m:ctrlPr>
                              <a:rPr lang="en-US" sz="2400" i="1" dirty="0">
                                <a:solidFill>
                                  <a:schemeClr val="tx1"/>
                                </a:solidFill>
                                <a:latin typeface="Cambria Math" panose="02040503050406030204" pitchFamily="18" charset="0"/>
                              </a:rPr>
                            </m:ctrlPr>
                          </m:radPr>
                          <m:deg/>
                          <m:e>
                            <m:r>
                              <a:rPr lang="en-US" sz="2400" i="1" dirty="0">
                                <a:solidFill>
                                  <a:schemeClr val="tx1"/>
                                </a:solidFill>
                                <a:latin typeface="Cambria Math" panose="02040503050406030204" pitchFamily="18" charset="0"/>
                              </a:rPr>
                              <m:t>𝑁</m:t>
                            </m:r>
                          </m:e>
                        </m:rad>
                      </m:den>
                    </m:f>
                  </m:oMath>
                </a14:m>
                <a:endParaRPr lang="en-US" sz="1800" dirty="0">
                  <a:solidFill>
                    <a:schemeClr val="tx1"/>
                  </a:solidFill>
                  <a:latin typeface="+mn-lt"/>
                </a:endParaRPr>
              </a:p>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marL="742950" lvl="3" indent="-285750">
                  <a:buFont typeface="Arial" panose="020B0604020202020204" pitchFamily="34" charset="0"/>
                  <a:buChar char="•"/>
                </a:pPr>
                <a14:m>
                  <m:oMath xmlns:m="http://schemas.openxmlformats.org/officeDocument/2006/math">
                    <m:r>
                      <a:rPr lang="en-US" sz="1600" i="1" dirty="0" smtClean="0">
                        <a:solidFill>
                          <a:schemeClr val="tx1"/>
                        </a:solidFill>
                        <a:latin typeface="Cambria Math" panose="02040503050406030204" pitchFamily="18" charset="0"/>
                      </a:rPr>
                      <m:t>𝑁</m:t>
                    </m:r>
                  </m:oMath>
                </a14:m>
                <a:r>
                  <a:rPr lang="en-US" sz="1600" dirty="0">
                    <a:solidFill>
                      <a:schemeClr val="tx1"/>
                    </a:solidFill>
                  </a:rPr>
                  <a:t>=4 </a:t>
                </a:r>
                <a:r>
                  <a:rPr lang="en-US" sz="1600" dirty="0">
                    <a:solidFill>
                      <a:schemeClr val="tx1"/>
                    </a:solidFill>
                    <a:sym typeface="Wingdings" panose="05000000000000000000" pitchFamily="2" charset="2"/>
                  </a:rPr>
                  <a:t> 0.25</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=25 </a:t>
                </a:r>
                <a:r>
                  <a:rPr lang="en-US" sz="1600" dirty="0">
                    <a:solidFill>
                      <a:schemeClr val="tx1"/>
                    </a:solidFill>
                    <a:sym typeface="Wingdings" panose="05000000000000000000" pitchFamily="2" charset="2"/>
                  </a:rPr>
                  <a:t> 0.1</a:t>
                </a:r>
              </a:p>
              <a:p>
                <a:pPr marL="742950" lvl="3" indent="-285750">
                  <a:buFont typeface="Arial" panose="020B0604020202020204" pitchFamily="34" charset="0"/>
                  <a:buChar char="•"/>
                </a:pPr>
                <a14:m>
                  <m:oMath xmlns:m="http://schemas.openxmlformats.org/officeDocument/2006/math">
                    <m:r>
                      <a:rPr lang="en-US" sz="1600" i="1" dirty="0">
                        <a:solidFill>
                          <a:schemeClr val="tx1"/>
                        </a:solidFill>
                        <a:latin typeface="Cambria Math" panose="02040503050406030204" pitchFamily="18" charset="0"/>
                      </a:rPr>
                      <m:t>𝑁</m:t>
                    </m:r>
                  </m:oMath>
                </a14:m>
                <a:r>
                  <a:rPr lang="en-US" sz="1600" dirty="0">
                    <a:solidFill>
                      <a:schemeClr val="tx1"/>
                    </a:solidFill>
                  </a:rPr>
                  <a:t>=100 </a:t>
                </a:r>
                <a:r>
                  <a:rPr lang="en-US" sz="1600" dirty="0">
                    <a:solidFill>
                      <a:schemeClr val="tx1"/>
                    </a:solidFill>
                    <a:sym typeface="Wingdings" panose="05000000000000000000" pitchFamily="2" charset="2"/>
                  </a:rPr>
                  <a:t> 0.05</a:t>
                </a: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8492005"/>
              </a:xfrm>
              <a:blipFill rotWithShape="0">
                <a:blip r:embed="rId3"/>
                <a:stretch>
                  <a:fillRect l="-1163" r="-1107"/>
                </a:stretch>
              </a:blipFill>
            </p:spPr>
            <p:txBody>
              <a:bodyPr/>
              <a:lstStyle/>
              <a:p>
                <a:r>
                  <a:rPr lang="en-US">
                    <a:noFill/>
                  </a:rPr>
                  <a:t> </a:t>
                </a:r>
              </a:p>
            </p:txBody>
          </p:sp>
        </mc:Fallback>
      </mc:AlternateContent>
    </p:spTree>
    <p:extLst>
      <p:ext uri="{BB962C8B-B14F-4D97-AF65-F5344CB8AC3E}">
        <p14:creationId xmlns:p14="http://schemas.microsoft.com/office/powerpoint/2010/main" val="357161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t>
            </a:r>
            <a:r>
              <a:rPr lang="en-US" dirty="0"/>
              <a:t> vs. </a:t>
            </a:r>
            <a:r>
              <a:rPr lang="en-US" dirty="0" err="1"/>
              <a:t>s.d.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682651"/>
              </a:xfrm>
            </p:spPr>
            <p:txBody>
              <a:bodyPr/>
              <a:lstStyle/>
              <a:p>
                <a:endParaRPr lang="en-US" sz="2000" dirty="0">
                  <a:solidFill>
                    <a:schemeClr val="tx1"/>
                  </a:solidFill>
                  <a:latin typeface="+mn-lt"/>
                </a:endParaRPr>
              </a:p>
              <a:p>
                <a:r>
                  <a:rPr lang="en-US" sz="3600" dirty="0">
                    <a:solidFill>
                      <a:schemeClr val="tx2"/>
                    </a:solidFill>
                  </a:rPr>
                  <a:t>Central limit theorem says the distribution </a:t>
                </a:r>
                <a:r>
                  <a:rPr lang="en-US" sz="3600" i="1" dirty="0">
                    <a:solidFill>
                      <a:schemeClr val="tx2"/>
                    </a:solidFill>
                  </a:rPr>
                  <a:t>of the estimator </a:t>
                </a:r>
                <a:r>
                  <a:rPr lang="en-US" sz="3600" dirty="0">
                    <a:solidFill>
                      <a:schemeClr val="tx2"/>
                    </a:solidFill>
                  </a:rPr>
                  <a:t>will be </a:t>
                </a:r>
                <a:r>
                  <a:rPr lang="en-US" sz="3600" dirty="0" err="1">
                    <a:solidFill>
                      <a:schemeClr val="tx2"/>
                    </a:solidFill>
                  </a:rPr>
                  <a:t>Guassian</a:t>
                </a:r>
                <a:r>
                  <a:rPr lang="en-US" sz="3600" dirty="0">
                    <a:solidFill>
                      <a:schemeClr val="tx2"/>
                    </a:solidFill>
                  </a:rPr>
                  <a:t> for </a:t>
                </a:r>
                <a:r>
                  <a:rPr lang="en-US" sz="3600" i="1" dirty="0">
                    <a:solidFill>
                      <a:schemeClr val="tx2"/>
                    </a:solidFill>
                  </a:rPr>
                  <a:t>any</a:t>
                </a:r>
                <a:r>
                  <a:rPr lang="en-US" sz="3600" dirty="0">
                    <a:solidFill>
                      <a:schemeClr val="tx2"/>
                    </a:solidFill>
                  </a:rPr>
                  <a:t> population distribution with finite mean and variance</a:t>
                </a:r>
              </a:p>
              <a:p>
                <a:r>
                  <a:rPr lang="en-US" sz="2000" dirty="0">
                    <a:solidFill>
                      <a:schemeClr val="tx1"/>
                    </a:solidFill>
                    <a:latin typeface="+mn-lt"/>
                  </a:rPr>
                  <a:t>The distribution of the sample mean is bell-shaped, “no matter what” the distribution of the underlying variable</a:t>
                </a:r>
              </a:p>
              <a:p>
                <a:endParaRPr lang="en-US" sz="3600" i="1" dirty="0">
                  <a:solidFill>
                    <a:schemeClr val="tx2"/>
                  </a:solidFill>
                </a:endParaRPr>
              </a:p>
              <a:p>
                <a:r>
                  <a:rPr lang="en-US" sz="3600" dirty="0">
                    <a:solidFill>
                      <a:schemeClr val="tx2"/>
                    </a:solidFill>
                  </a:rPr>
                  <a:t>As </a:t>
                </a:r>
                <a14:m>
                  <m:oMath xmlns:m="http://schemas.openxmlformats.org/officeDocument/2006/math">
                    <m:r>
                      <a:rPr lang="en-US" sz="3600" i="1" dirty="0" smtClean="0">
                        <a:solidFill>
                          <a:schemeClr val="tx2"/>
                        </a:solidFill>
                        <a:latin typeface="Cambria Math" panose="02040503050406030204" pitchFamily="18" charset="0"/>
                      </a:rPr>
                      <m:t>𝑁</m:t>
                    </m:r>
                  </m:oMath>
                </a14:m>
                <a:r>
                  <a:rPr lang="en-US" sz="3600" dirty="0">
                    <a:solidFill>
                      <a:schemeClr val="tx2"/>
                    </a:solidFill>
                  </a:rPr>
                  <a:t> increases, the distribution will “collapse” to the true population mean</a:t>
                </a: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682651"/>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014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Statistical uncertainty and </a:t>
                </a:r>
                <a14:m>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i="1" dirty="0">
                            <a:solidFill>
                              <a:schemeClr val="tx1"/>
                            </a:solidFill>
                            <a:latin typeface="Cambria Math" panose="02040503050406030204" pitchFamily="18" charset="0"/>
                          </a:rPr>
                          <m:t>𝑁</m:t>
                        </m:r>
                      </m:e>
                    </m:ra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3947359" cy="8005268"/>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Points</a:t>
                </a:r>
              </a:p>
              <a:p>
                <a:pPr lvl="1"/>
                <a14:m>
                  <m:oMathPara xmlns:m="http://schemas.openxmlformats.org/officeDocument/2006/math">
                    <m:oMathParaPr>
                      <m:jc m:val="center"/>
                    </m:oMathParaPr>
                    <m:oMath xmlns:m="http://schemas.openxmlformats.org/officeDocument/2006/math">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100</m:t>
                          </m:r>
                        </m:e>
                      </m:rad>
                      <m:r>
                        <a:rPr lang="en-US" b="0" i="0" dirty="0" smtClean="0">
                          <a:solidFill>
                            <a:schemeClr val="tx1"/>
                          </a:solidFill>
                          <a:latin typeface="Cambria Math" panose="02040503050406030204" pitchFamily="18" charset="0"/>
                        </a:rPr>
                        <m:t>=10</m:t>
                      </m:r>
                    </m:oMath>
                  </m:oMathPara>
                </a14:m>
                <a:endParaRPr lang="en-US" sz="38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400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20</m:t>
                      </m:r>
                    </m:oMath>
                  </m:oMathPara>
                </a14:m>
                <a:endParaRPr lang="en-US" sz="3600" dirty="0">
                  <a:solidFill>
                    <a:schemeClr val="tx1"/>
                  </a:solidFill>
                  <a:sym typeface="Wingdings" panose="05000000000000000000" pitchFamily="2" charset="2"/>
                </a:endParaRPr>
              </a:p>
              <a:p>
                <a:pPr lvl="1"/>
                <a14:m>
                  <m:oMathPara xmlns:m="http://schemas.openxmlformats.org/officeDocument/2006/math">
                    <m:oMathParaPr>
                      <m:jc m:val="centerGroup"/>
                    </m:oMathParaPr>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1</m:t>
                          </m:r>
                          <m:r>
                            <a:rPr lang="en-US" sz="1800" b="0" i="1" dirty="0" smtClean="0">
                              <a:solidFill>
                                <a:schemeClr val="tx1"/>
                              </a:solidFill>
                              <a:latin typeface="Cambria Math" panose="02040503050406030204" pitchFamily="18" charset="0"/>
                            </a:rPr>
                            <m:t>000</m:t>
                          </m:r>
                        </m:e>
                      </m:rad>
                      <m:r>
                        <a:rPr lang="en-US" sz="1800" dirty="0">
                          <a:solidFill>
                            <a:schemeClr val="tx1"/>
                          </a:solidFill>
                          <a:latin typeface="Cambria Math" panose="02040503050406030204" pitchFamily="18" charset="0"/>
                        </a:rPr>
                        <m:t>=</m:t>
                      </m:r>
                      <m:r>
                        <a:rPr lang="en-US" sz="1800" b="0" i="0" dirty="0" smtClean="0">
                          <a:solidFill>
                            <a:schemeClr val="tx1"/>
                          </a:solidFill>
                          <a:latin typeface="Cambria Math" panose="02040503050406030204" pitchFamily="18" charset="0"/>
                        </a:rPr>
                        <m:t>33</m:t>
                      </m:r>
                    </m:oMath>
                  </m:oMathPara>
                </a14:m>
                <a:endParaRPr lang="en-US" sz="36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1"/>
                <a:endParaRPr lang="en-US" sz="18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marL="742950" lvl="3" indent="-285750">
                  <a:buFont typeface="Arial" panose="020B0604020202020204" pitchFamily="34" charset="0"/>
                  <a:buChar char="•"/>
                </a:pPr>
                <a:endParaRPr lang="en-US" sz="1600" dirty="0">
                  <a:solidFill>
                    <a:schemeClr val="tx1"/>
                  </a:solidFill>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3947359" cy="8005268"/>
              </a:xfrm>
              <a:blipFill>
                <a:blip r:embed="rId4"/>
                <a:stretch>
                  <a:fillRect l="-926"/>
                </a:stretch>
              </a:blipFill>
            </p:spPr>
            <p:txBody>
              <a:bodyPr/>
              <a:lstStyle/>
              <a:p>
                <a:r>
                  <a:rPr lang="en-US">
                    <a:noFill/>
                  </a:rPr>
                  <a:t> </a:t>
                </a:r>
              </a:p>
            </p:txBody>
          </p:sp>
        </mc:Fallback>
      </mc:AlternateContent>
      <p:sp>
        <p:nvSpPr>
          <p:cNvPr id="4" name="Oval 3"/>
          <p:cNvSpPr/>
          <p:nvPr/>
        </p:nvSpPr>
        <p:spPr bwMode="auto">
          <a:xfrm>
            <a:off x="5234860" y="4971462"/>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10592697" y="2751128"/>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7042936" y="3903939"/>
            <a:ext cx="223025" cy="20815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9" name="Chart 8"/>
          <p:cNvGraphicFramePr>
            <a:graphicFrameLocks/>
          </p:cNvGraphicFramePr>
          <p:nvPr>
            <p:extLst>
              <p:ext uri="{D42A27DB-BD31-4B8C-83A1-F6EECF244321}">
                <p14:modId xmlns:p14="http://schemas.microsoft.com/office/powerpoint/2010/main" val="896837583"/>
              </p:ext>
            </p:extLst>
          </p:nvPr>
        </p:nvGraphicFramePr>
        <p:xfrm>
          <a:off x="4435496" y="2009843"/>
          <a:ext cx="7728388" cy="43701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75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 and sample size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076745"/>
              </a:xfrm>
            </p:spPr>
            <p:txBody>
              <a:bodyPr/>
              <a:lstStyle/>
              <a:p>
                <a:endParaRPr lang="en-US" sz="3600" i="1" dirty="0">
                  <a:solidFill>
                    <a:schemeClr val="tx1"/>
                  </a:solidFill>
                </a:endParaRPr>
              </a:p>
              <a:p>
                <a:r>
                  <a:rPr lang="en-US" sz="2400" dirty="0">
                    <a:solidFill>
                      <a:schemeClr val="tx1"/>
                    </a:solidFill>
                  </a:rPr>
                  <a:t>Ex. fair coin flip. Heads=1, Tails=0.</a:t>
                </a:r>
              </a:p>
              <a:p>
                <a:pPr marL="514350" lvl="2" indent="-285750">
                  <a:buFont typeface="Arial" panose="020B0604020202020204" pitchFamily="34" charset="0"/>
                  <a:buChar char="•"/>
                </a:pPr>
                <a14:m>
                  <m:oMath xmlns:m="http://schemas.openxmlformats.org/officeDocument/2006/math">
                    <m:r>
                      <a:rPr lang="en-US" sz="1800" i="1">
                        <a:solidFill>
                          <a:schemeClr val="tx1"/>
                        </a:solidFill>
                        <a:latin typeface="Cambria Math" panose="02040503050406030204" pitchFamily="18" charset="0"/>
                      </a:rPr>
                      <m:t>𝜇</m:t>
                    </m:r>
                  </m:oMath>
                </a14:m>
                <a:r>
                  <a:rPr lang="en-US" sz="1800" dirty="0">
                    <a:solidFill>
                      <a:schemeClr val="tx1"/>
                    </a:solidFill>
                  </a:rPr>
                  <a:t>=0.5 </a:t>
                </a:r>
                <a14:m>
                  <m:oMath xmlns:m="http://schemas.openxmlformats.org/officeDocument/2006/math">
                    <m:r>
                      <a:rPr lang="en-US" sz="1800" i="1">
                        <a:solidFill>
                          <a:schemeClr val="tx1"/>
                        </a:solidFill>
                        <a:latin typeface="Cambria Math" panose="02040503050406030204" pitchFamily="18" charset="0"/>
                      </a:rPr>
                      <m:t>𝜎</m:t>
                    </m:r>
                    <m:r>
                      <a:rPr lang="en-US" sz="1800" i="1" dirty="0">
                        <a:solidFill>
                          <a:schemeClr val="tx1"/>
                        </a:solidFill>
                        <a:latin typeface="Cambria Math" panose="02040503050406030204" pitchFamily="18" charset="0"/>
                      </a:rPr>
                      <m:t>=0.</m:t>
                    </m:r>
                    <m:r>
                      <a:rPr lang="en-US" sz="1800" b="0" i="1" dirty="0" smtClean="0">
                        <a:solidFill>
                          <a:schemeClr val="tx1"/>
                        </a:solidFill>
                        <a:latin typeface="Cambria Math" panose="02040503050406030204" pitchFamily="18" charset="0"/>
                      </a:rPr>
                      <m:t>5</m:t>
                    </m:r>
                  </m:oMath>
                </a14:m>
                <a:endParaRPr lang="en-US" sz="1800" dirty="0">
                  <a:solidFill>
                    <a:schemeClr val="tx1"/>
                  </a:solidFill>
                </a:endParaRPr>
              </a:p>
              <a:p>
                <a:pPr marL="514350" lvl="2" indent="-285750">
                  <a:buFont typeface="Arial" panose="020B0604020202020204" pitchFamily="34" charset="0"/>
                  <a:buChar char="•"/>
                </a:pPr>
                <a:r>
                  <a:rPr lang="en-US" sz="1800" dirty="0" err="1">
                    <a:solidFill>
                      <a:schemeClr val="tx1"/>
                    </a:solidFill>
                  </a:rPr>
                  <a:t>s.e.</a:t>
                </a:r>
                <a:r>
                  <a:rPr lang="en-US" sz="1800" dirty="0">
                    <a:solidFill>
                      <a:schemeClr val="tx1"/>
                    </a:solidFill>
                  </a:rPr>
                  <a:t> = 0.5/</a:t>
                </a:r>
                <a14:m>
                  <m:oMath xmlns:m="http://schemas.openxmlformats.org/officeDocument/2006/math">
                    <m:rad>
                      <m:radPr>
                        <m:degHide m:val="on"/>
                        <m:ctrlPr>
                          <a:rPr lang="en-US" sz="1800" i="1" dirty="0">
                            <a:solidFill>
                              <a:schemeClr val="tx1"/>
                            </a:solidFill>
                            <a:latin typeface="Cambria Math" panose="02040503050406030204" pitchFamily="18" charset="0"/>
                          </a:rPr>
                        </m:ctrlPr>
                      </m:radPr>
                      <m:deg/>
                      <m:e>
                        <m:r>
                          <a:rPr lang="en-US" sz="1800" i="1" dirty="0">
                            <a:solidFill>
                              <a:schemeClr val="tx1"/>
                            </a:solidFill>
                            <a:latin typeface="Cambria Math" panose="02040503050406030204" pitchFamily="18" charset="0"/>
                          </a:rPr>
                          <m:t>𝑁</m:t>
                        </m:r>
                      </m:e>
                    </m:rad>
                  </m:oMath>
                </a14:m>
                <a:endParaRPr lang="en-US" sz="1800" dirty="0">
                  <a:solidFill>
                    <a:schemeClr val="tx1"/>
                  </a:solidFill>
                </a:endParaRPr>
              </a:p>
              <a:p>
                <a:pPr lvl="3"/>
                <a:endParaRPr lang="en-US" sz="1600" dirty="0">
                  <a:solidFill>
                    <a:schemeClr val="tx1"/>
                  </a:solidFill>
                  <a:sym typeface="Wingdings" panose="05000000000000000000" pitchFamily="2" charset="2"/>
                </a:endParaRPr>
              </a:p>
              <a:p>
                <a:pPr lvl="3"/>
                <a:endParaRPr lang="en-US" sz="16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To reduce my standard error</a:t>
                </a:r>
              </a:p>
              <a:p>
                <a:pPr lvl="1"/>
                <a:r>
                  <a:rPr lang="en-US" sz="1800" dirty="0">
                    <a:solidFill>
                      <a:schemeClr val="tx1"/>
                    </a:solidFill>
                    <a:sym typeface="Wingdings" panose="05000000000000000000" pitchFamily="2" charset="2"/>
                  </a:rPr>
                  <a:t>factor 2, I need to increase</a:t>
                </a:r>
              </a:p>
              <a:p>
                <a:pPr lvl="1"/>
                <a:r>
                  <a:rPr lang="en-US" sz="1800" dirty="0">
                    <a:solidFill>
                      <a:schemeClr val="tx1"/>
                    </a:solidFill>
                    <a:sym typeface="Wingdings" panose="05000000000000000000" pitchFamily="2" charset="2"/>
                  </a:rPr>
                  <a:t>sample size by </a:t>
                </a:r>
                <a14:m>
                  <m:oMath xmlns:m="http://schemas.openxmlformats.org/officeDocument/2006/math">
                    <m:sSup>
                      <m:sSupPr>
                        <m:ctrlPr>
                          <a:rPr lang="en-US" sz="1800" i="1">
                            <a:solidFill>
                              <a:schemeClr val="tx1"/>
                            </a:solidFill>
                            <a:latin typeface="Cambria Math" panose="02040503050406030204" pitchFamily="18" charset="0"/>
                            <a:sym typeface="Wingdings" panose="05000000000000000000" pitchFamily="2" charset="2"/>
                          </a:rPr>
                        </m:ctrlPr>
                      </m:sSupPr>
                      <m:e>
                        <m:r>
                          <a:rPr lang="en-US" sz="1800" i="1">
                            <a:solidFill>
                              <a:schemeClr val="tx1"/>
                            </a:solidFill>
                            <a:latin typeface="Cambria Math" panose="02040503050406030204" pitchFamily="18" charset="0"/>
                            <a:sym typeface="Wingdings" panose="05000000000000000000" pitchFamily="2" charset="2"/>
                          </a:rPr>
                          <m:t>2</m:t>
                        </m:r>
                      </m:e>
                      <m:sup>
                        <m:r>
                          <a:rPr lang="en-US" sz="1800" i="1">
                            <a:solidFill>
                              <a:schemeClr val="tx1"/>
                            </a:solidFill>
                            <a:latin typeface="Cambria Math" panose="02040503050406030204" pitchFamily="18" charset="0"/>
                            <a:sym typeface="Wingdings" panose="05000000000000000000" pitchFamily="2" charset="2"/>
                          </a:rPr>
                          <m:t>2</m:t>
                        </m:r>
                      </m:sup>
                    </m:sSup>
                  </m:oMath>
                </a14:m>
                <a:r>
                  <a:rPr lang="en-US" sz="1800" dirty="0">
                    <a:solidFill>
                      <a:schemeClr val="tx1"/>
                    </a:solidFill>
                    <a:sym typeface="Wingdings" panose="05000000000000000000" pitchFamily="2" charset="2"/>
                  </a:rPr>
                  <a:t> </a:t>
                </a:r>
              </a:p>
              <a:p>
                <a:pPr lvl="1"/>
                <a:endParaRPr lang="en-US" sz="1800" dirty="0">
                  <a:solidFill>
                    <a:schemeClr val="tx1"/>
                  </a:solidFill>
                  <a:sym typeface="Wingdings" panose="05000000000000000000" pitchFamily="2" charset="2"/>
                </a:endParaRPr>
              </a:p>
              <a:p>
                <a:pPr lvl="1"/>
                <a:r>
                  <a:rPr lang="en-US" sz="1800" dirty="0">
                    <a:solidFill>
                      <a:schemeClr val="tx1"/>
                    </a:solidFill>
                    <a:sym typeface="Wingdings" panose="05000000000000000000" pitchFamily="2" charset="2"/>
                  </a:rPr>
                  <a:t>Ex. </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(N=40)=0.04</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(N=160)=0.02</a:t>
                </a:r>
              </a:p>
              <a:p>
                <a:pPr lvl="1"/>
                <a:r>
                  <a:rPr lang="en-US" sz="1800" dirty="0" err="1">
                    <a:solidFill>
                      <a:schemeClr val="tx1"/>
                    </a:solidFill>
                    <a:sym typeface="Wingdings" panose="05000000000000000000" pitchFamily="2" charset="2"/>
                  </a:rPr>
                  <a:t>s.e.</a:t>
                </a:r>
                <a:r>
                  <a:rPr lang="en-US" sz="1800" dirty="0">
                    <a:solidFill>
                      <a:schemeClr val="tx1"/>
                    </a:solidFill>
                    <a:sym typeface="Wingdings" panose="05000000000000000000" pitchFamily="2" charset="2"/>
                  </a:rPr>
                  <a:t>(N=640)=0.01</a:t>
                </a:r>
              </a:p>
              <a:p>
                <a:pPr lvl="1"/>
                <a:endParaRPr lang="en-US" sz="3200"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076745"/>
              </a:xfrm>
              <a:blipFill>
                <a:blip r:embed="rId3"/>
                <a:stretch>
                  <a:fillRect l="-332"/>
                </a:stretch>
              </a:blipFill>
            </p:spPr>
            <p:txBody>
              <a:bodyPr/>
              <a:lstStyle/>
              <a:p>
                <a:r>
                  <a:rPr lang="en-US">
                    <a:noFill/>
                  </a:rPr>
                  <a:t> </a:t>
                </a:r>
              </a:p>
            </p:txBody>
          </p:sp>
        </mc:Fallback>
      </mc:AlternateContent>
      <p:graphicFrame>
        <p:nvGraphicFramePr>
          <p:cNvPr id="6" name="Chart 5"/>
          <p:cNvGraphicFramePr>
            <a:graphicFrameLocks/>
          </p:cNvGraphicFramePr>
          <p:nvPr>
            <p:extLst>
              <p:ext uri="{D42A27DB-BD31-4B8C-83A1-F6EECF244321}">
                <p14:modId xmlns:p14="http://schemas.microsoft.com/office/powerpoint/2010/main" val="4146024852"/>
              </p:ext>
            </p:extLst>
          </p:nvPr>
        </p:nvGraphicFramePr>
        <p:xfrm>
          <a:off x="3932236" y="2125662"/>
          <a:ext cx="7349321" cy="4242770"/>
        </p:xfrm>
        <a:graphic>
          <a:graphicData uri="http://schemas.openxmlformats.org/drawingml/2006/chart">
            <c:chart xmlns:c="http://schemas.openxmlformats.org/drawingml/2006/chart" xmlns:r="http://schemas.openxmlformats.org/officeDocument/2006/relationships" r:id="rId4"/>
          </a:graphicData>
        </a:graphic>
      </p:graphicFrame>
      <p:sp>
        <p:nvSpPr>
          <p:cNvPr id="4" name="Oval 3"/>
          <p:cNvSpPr/>
          <p:nvPr/>
        </p:nvSpPr>
        <p:spPr bwMode="auto">
          <a:xfrm>
            <a:off x="5308376" y="5340744"/>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4764861" y="4983345"/>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ight Brace 12"/>
          <p:cNvSpPr/>
          <p:nvPr/>
        </p:nvSpPr>
        <p:spPr>
          <a:xfrm rot="5400000">
            <a:off x="6559079" y="4688854"/>
            <a:ext cx="355080" cy="269464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flipH="1">
            <a:off x="3206354" y="5460776"/>
            <a:ext cx="1284726" cy="130820"/>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p:nvPr/>
        </p:nvSpPr>
        <p:spPr bwMode="auto">
          <a:xfrm>
            <a:off x="8016510" y="5506632"/>
            <a:ext cx="161840" cy="15374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07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example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004875" cy="7738593"/>
              </a:xfrm>
            </p:spPr>
            <p:txBody>
              <a:bodyPr/>
              <a:lstStyle/>
              <a:p>
                <a:endParaRPr lang="en-US" sz="2000" dirty="0">
                  <a:solidFill>
                    <a:schemeClr val="tx1"/>
                  </a:solidFill>
                  <a:latin typeface="+mn-lt"/>
                </a:endParaRPr>
              </a:p>
              <a:p>
                <a:r>
                  <a:rPr lang="en-US" sz="3600" dirty="0">
                    <a:solidFill>
                      <a:schemeClr val="tx2"/>
                    </a:solidFill>
                    <a:latin typeface="+mn-lt"/>
                  </a:rPr>
                  <a:t>Assume standard deviation is 2.5 inches</a:t>
                </a:r>
                <a:endParaRPr lang="en-US" sz="3600" i="1" dirty="0">
                  <a:solidFill>
                    <a:schemeClr val="tx2"/>
                  </a:solidFill>
                  <a:latin typeface="+mn-lt"/>
                </a:endParaRPr>
              </a:p>
              <a:p>
                <a14:m>
                  <m:oMath xmlns:m="http://schemas.openxmlformats.org/officeDocument/2006/math">
                    <m:r>
                      <a:rPr lang="en-US" sz="2400" i="1" dirty="0" smtClean="0">
                        <a:solidFill>
                          <a:schemeClr val="tx1"/>
                        </a:solidFill>
                        <a:latin typeface="Cambria Math" panose="02040503050406030204" pitchFamily="18" charset="0"/>
                      </a:rPr>
                      <m:t>𝑁</m:t>
                    </m:r>
                  </m:oMath>
                </a14:m>
                <a:r>
                  <a:rPr lang="en-US" sz="2400" dirty="0">
                    <a:solidFill>
                      <a:schemeClr val="tx1"/>
                    </a:solidFill>
                    <a:latin typeface="+mn-lt"/>
                  </a:rPr>
                  <a:t>=100, standard error =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2.5</m:t>
                        </m:r>
                      </m:num>
                      <m:den>
                        <m:rad>
                          <m:radPr>
                            <m:degHide m:val="on"/>
                            <m:ctrlPr>
                              <a:rPr lang="en-US" sz="240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100</m:t>
                            </m:r>
                          </m:e>
                        </m:rad>
                      </m:den>
                    </m:f>
                  </m:oMath>
                </a14:m>
                <a:r>
                  <a:rPr lang="en-US" sz="2400" dirty="0">
                    <a:solidFill>
                      <a:schemeClr val="tx1"/>
                    </a:solidFill>
                    <a:latin typeface="+mn-lt"/>
                  </a:rPr>
                  <a:t>= 0.25</a:t>
                </a:r>
              </a:p>
              <a:p>
                <a:r>
                  <a:rPr lang="en-US" sz="2000" dirty="0">
                    <a:solidFill>
                      <a:schemeClr val="tx1"/>
                    </a:solidFill>
                    <a:latin typeface="+mn-lt"/>
                  </a:rPr>
                  <a:t>95% Confidence interval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 1.96 </m:t>
                    </m:r>
                    <m:r>
                      <a:rPr lang="en-US" sz="2000" b="0" i="1" smtClean="0">
                        <a:solidFill>
                          <a:schemeClr val="tx1"/>
                        </a:solidFill>
                        <a:latin typeface="Cambria Math" panose="02040503050406030204" pitchFamily="18" charset="0"/>
                        <a:ea typeface="Cambria Math" panose="02040503050406030204" pitchFamily="18" charset="0"/>
                      </a:rPr>
                      <m:t>𝑠</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𝑒</m:t>
                    </m:r>
                    <m:r>
                      <a:rPr lang="en-US" sz="2000" b="0" i="1" smtClean="0">
                        <a:solidFill>
                          <a:schemeClr val="tx1"/>
                        </a:solidFill>
                        <a:latin typeface="Cambria Math" panose="02040503050406030204" pitchFamily="18" charset="0"/>
                        <a:ea typeface="Cambria Math" panose="02040503050406030204" pitchFamily="18" charset="0"/>
                      </a:rPr>
                      <m:t>. →</m:t>
                    </m:r>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𝑥</m:t>
                        </m:r>
                      </m:e>
                    </m:acc>
                    <m:r>
                      <a:rPr lang="en-US" sz="2000" i="1">
                        <a:solidFill>
                          <a:schemeClr val="tx1"/>
                        </a:solidFill>
                        <a:latin typeface="Cambria Math" panose="02040503050406030204" pitchFamily="18" charset="0"/>
                        <a:ea typeface="Cambria Math" panose="02040503050406030204" pitchFamily="18" charset="0"/>
                      </a:rPr>
                      <m:t>±</m:t>
                    </m:r>
                  </m:oMath>
                </a14:m>
                <a:r>
                  <a:rPr lang="en-US" sz="2000" b="0" dirty="0">
                    <a:solidFill>
                      <a:schemeClr val="tx1"/>
                    </a:solidFill>
                    <a:latin typeface="+mn-lt"/>
                    <a:ea typeface="Cambria Math" panose="02040503050406030204" pitchFamily="18" charset="0"/>
                  </a:rPr>
                  <a:t> 0.49 inches.</a:t>
                </a:r>
              </a:p>
              <a:p>
                <a:r>
                  <a:rPr lang="en-US" sz="2000" dirty="0">
                    <a:solidFill>
                      <a:schemeClr val="tx1"/>
                    </a:solidFill>
                    <a:latin typeface="+mn-lt"/>
                    <a:ea typeface="Cambria Math" panose="02040503050406030204" pitchFamily="18" charset="0"/>
                  </a:rPr>
                  <a:t>Says 95% of the time the true population mean will lie in this interval (if we have sampled correctly)</a:t>
                </a:r>
              </a:p>
              <a:p>
                <a:endParaRPr lang="en-US" sz="2400" b="0" dirty="0">
                  <a:solidFill>
                    <a:schemeClr val="tx1"/>
                  </a:solidFill>
                  <a:latin typeface="+mn-lt"/>
                  <a:ea typeface="Cambria Math" panose="02040503050406030204" pitchFamily="18" charset="0"/>
                </a:endParaRPr>
              </a:p>
              <a:p>
                <a14:m>
                  <m:oMath xmlns:m="http://schemas.openxmlformats.org/officeDocument/2006/math">
                    <m:r>
                      <a:rPr lang="en-US" sz="2400" i="1" dirty="0">
                        <a:solidFill>
                          <a:schemeClr val="tx1"/>
                        </a:solidFill>
                        <a:latin typeface="Cambria Math" panose="02040503050406030204" pitchFamily="18" charset="0"/>
                      </a:rPr>
                      <m:t>𝑁</m:t>
                    </m:r>
                  </m:oMath>
                </a14:m>
                <a:r>
                  <a:rPr lang="en-US" sz="2400" dirty="0">
                    <a:solidFill>
                      <a:schemeClr val="tx1"/>
                    </a:solidFill>
                    <a:latin typeface="+mn-lt"/>
                  </a:rPr>
                  <a:t>=1,000, standard error =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100</m:t>
                            </m:r>
                            <m:r>
                              <a:rPr lang="en-US" sz="2400" b="0" i="1" smtClean="0">
                                <a:solidFill>
                                  <a:schemeClr val="tx1"/>
                                </a:solidFill>
                                <a:latin typeface="Cambria Math" panose="02040503050406030204" pitchFamily="18" charset="0"/>
                              </a:rPr>
                              <m:t>0</m:t>
                            </m:r>
                          </m:e>
                        </m:rad>
                      </m:den>
                    </m:f>
                  </m:oMath>
                </a14:m>
                <a:r>
                  <a:rPr lang="en-US" sz="2400" dirty="0">
                    <a:solidFill>
                      <a:schemeClr val="tx1"/>
                    </a:solidFill>
                    <a:latin typeface="+mn-lt"/>
                  </a:rPr>
                  <a:t>=</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2.5</m:t>
                        </m:r>
                      </m:num>
                      <m:den>
                        <m:r>
                          <a:rPr lang="en-US" sz="2400" b="0" i="1" smtClean="0">
                            <a:solidFill>
                              <a:schemeClr val="tx1"/>
                            </a:solidFill>
                            <a:latin typeface="Cambria Math" panose="02040503050406030204" pitchFamily="18" charset="0"/>
                          </a:rPr>
                          <m:t>31.6</m:t>
                        </m:r>
                      </m:den>
                    </m:f>
                  </m:oMath>
                </a14:m>
                <a:r>
                  <a:rPr lang="en-US" sz="2400" dirty="0">
                    <a:solidFill>
                      <a:schemeClr val="tx1"/>
                    </a:solidFill>
                    <a:latin typeface="+mn-lt"/>
                  </a:rPr>
                  <a:t>= 0.08</a:t>
                </a:r>
              </a:p>
              <a:p>
                <a:r>
                  <a:rPr lang="en-US" sz="2000" dirty="0">
                    <a:solidFill>
                      <a:schemeClr val="tx1"/>
                    </a:solidFill>
                    <a:latin typeface="+mn-lt"/>
                  </a:rPr>
                  <a:t>Sample size increased by factor 10, </a:t>
                </a:r>
                <a:r>
                  <a:rPr lang="en-US" sz="2000" dirty="0" err="1">
                    <a:solidFill>
                      <a:schemeClr val="tx1"/>
                    </a:solidFill>
                    <a:latin typeface="+mn-lt"/>
                  </a:rPr>
                  <a:t>s.e.</a:t>
                </a:r>
                <a:r>
                  <a:rPr lang="en-US" sz="2000" dirty="0">
                    <a:solidFill>
                      <a:schemeClr val="tx1"/>
                    </a:solidFill>
                    <a:latin typeface="+mn-lt"/>
                  </a:rPr>
                  <a:t> only drops by factor </a:t>
                </a:r>
                <a14:m>
                  <m:oMath xmlns:m="http://schemas.openxmlformats.org/officeDocument/2006/math">
                    <m:rad>
                      <m:radPr>
                        <m:degHide m:val="on"/>
                        <m:ctrlPr>
                          <a:rPr lang="en-US" sz="2000" i="1">
                            <a:solidFill>
                              <a:schemeClr val="tx1"/>
                            </a:solidFill>
                            <a:latin typeface="Cambria Math" panose="02040503050406030204" pitchFamily="18" charset="0"/>
                          </a:rPr>
                        </m:ctrlPr>
                      </m:radPr>
                      <m:deg/>
                      <m:e>
                        <m:r>
                          <a:rPr lang="en-US" sz="2000" i="1">
                            <a:solidFill>
                              <a:schemeClr val="tx1"/>
                            </a:solidFill>
                            <a:latin typeface="Cambria Math" panose="02040503050406030204" pitchFamily="18" charset="0"/>
                          </a:rPr>
                          <m:t>10</m:t>
                        </m:r>
                      </m:e>
                    </m:rad>
                  </m:oMath>
                </a14:m>
                <a:endParaRPr lang="en-US" sz="2000" dirty="0">
                  <a:solidFill>
                    <a:schemeClr val="tx1"/>
                  </a:solidFill>
                  <a:latin typeface="+mn-lt"/>
                </a:endParaRPr>
              </a:p>
              <a:p>
                <a:r>
                  <a:rPr lang="en-US" sz="2000" dirty="0">
                    <a:solidFill>
                      <a:schemeClr val="tx1"/>
                    </a:solidFill>
                    <a:latin typeface="+mn-lt"/>
                  </a:rPr>
                  <a:t>With a 1,000 </a:t>
                </a:r>
                <a:r>
                  <a:rPr lang="en-US" sz="2000" i="1" dirty="0">
                    <a:solidFill>
                      <a:schemeClr val="tx1"/>
                    </a:solidFill>
                    <a:latin typeface="+mn-lt"/>
                  </a:rPr>
                  <a:t>randomly selected </a:t>
                </a:r>
                <a:r>
                  <a:rPr lang="en-US" sz="2000" dirty="0">
                    <a:solidFill>
                      <a:schemeClr val="tx1"/>
                    </a:solidFill>
                    <a:latin typeface="+mn-lt"/>
                  </a:rPr>
                  <a:t>people we estimate within 0.2 inches of truth</a:t>
                </a:r>
              </a:p>
              <a:p>
                <a:endParaRPr lang="en-US" sz="2400" b="0" dirty="0">
                  <a:solidFill>
                    <a:schemeClr val="tx1"/>
                  </a:solidFill>
                  <a:latin typeface="+mn-lt"/>
                  <a:ea typeface="Cambria Math" panose="02040503050406030204" pitchFamily="18" charset="0"/>
                </a:endParaRPr>
              </a:p>
              <a:p>
                <a:endParaRPr lang="en-US" sz="2400" b="0" dirty="0">
                  <a:solidFill>
                    <a:schemeClr val="tx1"/>
                  </a:solidFill>
                  <a:latin typeface="+mn-lt"/>
                  <a:ea typeface="Cambria Math" panose="02040503050406030204" pitchFamily="18" charset="0"/>
                </a:endParaRPr>
              </a:p>
              <a:p>
                <a:endParaRPr lang="en-US" sz="24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004875" cy="7738593"/>
              </a:xfrm>
              <a:blipFill>
                <a:blip r:embed="rId3"/>
                <a:stretch>
                  <a:fillRect l="-1163"/>
                </a:stretch>
              </a:blipFill>
            </p:spPr>
            <p:txBody>
              <a:bodyPr/>
              <a:lstStyle/>
              <a:p>
                <a:r>
                  <a:rPr lang="en-US">
                    <a:noFill/>
                  </a:rPr>
                  <a:t> </a:t>
                </a:r>
              </a:p>
            </p:txBody>
          </p:sp>
        </mc:Fallback>
      </mc:AlternateContent>
    </p:spTree>
    <p:extLst>
      <p:ext uri="{BB962C8B-B14F-4D97-AF65-F5344CB8AC3E}">
        <p14:creationId xmlns:p14="http://schemas.microsoft.com/office/powerpoint/2010/main" val="36628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1" b="23747"/>
          <a:stretch/>
        </p:blipFill>
        <p:spPr>
          <a:xfrm>
            <a:off x="7121912" y="3721573"/>
            <a:ext cx="4346401" cy="2084495"/>
          </a:xfrm>
          <a:prstGeom prst="rect">
            <a:avLst/>
          </a:prstGeom>
        </p:spPr>
      </p:pic>
      <p:sp>
        <p:nvSpPr>
          <p:cNvPr id="2" name="Title 1"/>
          <p:cNvSpPr>
            <a:spLocks noGrp="1"/>
          </p:cNvSpPr>
          <p:nvPr>
            <p:ph type="title"/>
          </p:nvPr>
        </p:nvSpPr>
        <p:spPr/>
        <p:txBody>
          <a:bodyPr/>
          <a:lstStyle/>
          <a:p>
            <a:r>
              <a:rPr lang="en-US" dirty="0"/>
              <a:t>Constructing confidence intervals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608482"/>
              </a:xfrm>
            </p:spPr>
            <p:txBody>
              <a:bodyPr/>
              <a:lstStyle/>
              <a:p>
                <a:endParaRPr lang="en-US" sz="2000" dirty="0">
                  <a:solidFill>
                    <a:schemeClr val="tx1"/>
                  </a:solidFill>
                  <a:latin typeface="+mn-lt"/>
                </a:endParaRPr>
              </a:p>
              <a:p>
                <a:r>
                  <a:rPr lang="en-US" sz="3600" dirty="0">
                    <a:solidFill>
                      <a:schemeClr val="tx2"/>
                    </a:solidFill>
                  </a:rPr>
                  <a:t>1) Estimate sigma: </a:t>
                </a:r>
                <a14:m>
                  <m:oMath xmlns:m="http://schemas.openxmlformats.org/officeDocument/2006/math">
                    <m:r>
                      <a:rPr lang="en-US" sz="3600" i="1" dirty="0" smtClean="0">
                        <a:solidFill>
                          <a:schemeClr val="tx2"/>
                        </a:solidFill>
                        <a:latin typeface="Cambria Math" panose="02040503050406030204" pitchFamily="18" charset="0"/>
                      </a:rPr>
                      <m:t>𝑠</m:t>
                    </m:r>
                  </m:oMath>
                </a14:m>
                <a:r>
                  <a:rPr lang="en-US" sz="3600" dirty="0">
                    <a:solidFill>
                      <a:schemeClr val="tx2"/>
                    </a:solidFill>
                  </a:rPr>
                  <a:t> =</a:t>
                </a:r>
                <a14:m>
                  <m:oMath xmlns:m="http://schemas.openxmlformats.org/officeDocument/2006/math">
                    <m:rad>
                      <m:radPr>
                        <m:degHide m:val="on"/>
                        <m:ctrlPr>
                          <a:rPr lang="en-US" sz="3600" b="0" i="1" smtClean="0">
                            <a:solidFill>
                              <a:schemeClr val="tx2"/>
                            </a:solidFill>
                            <a:latin typeface="Cambria Math" panose="02040503050406030204" pitchFamily="18" charset="0"/>
                          </a:rPr>
                        </m:ctrlPr>
                      </m:radPr>
                      <m:deg/>
                      <m:e>
                        <m:sSup>
                          <m:sSupPr>
                            <m:ctrlPr>
                              <a:rPr lang="en-US" sz="3600" i="1">
                                <a:solidFill>
                                  <a:schemeClr val="tx2"/>
                                </a:solidFill>
                                <a:latin typeface="Cambria Math" panose="02040503050406030204" pitchFamily="18" charset="0"/>
                              </a:rPr>
                            </m:ctrlPr>
                          </m:sSupPr>
                          <m:e>
                            <m:f>
                              <m:fPr>
                                <m:ctrlPr>
                                  <a:rPr lang="en-US" sz="3600" i="1">
                                    <a:solidFill>
                                      <a:schemeClr val="tx2"/>
                                    </a:solidFill>
                                    <a:latin typeface="Cambria Math" panose="02040503050406030204" pitchFamily="18" charset="0"/>
                                  </a:rPr>
                                </m:ctrlPr>
                              </m:fPr>
                              <m:num>
                                <m:r>
                                  <a:rPr lang="en-US" sz="3600" i="1">
                                    <a:solidFill>
                                      <a:schemeClr val="tx2"/>
                                    </a:solidFill>
                                    <a:latin typeface="Cambria Math" panose="02040503050406030204" pitchFamily="18" charset="0"/>
                                  </a:rPr>
                                  <m:t>1</m:t>
                                </m:r>
                              </m:num>
                              <m:den>
                                <m:r>
                                  <a:rPr lang="en-US" sz="3600" i="1">
                                    <a:solidFill>
                                      <a:schemeClr val="tx2"/>
                                    </a:solidFill>
                                    <a:latin typeface="Cambria Math" panose="02040503050406030204" pitchFamily="18" charset="0"/>
                                  </a:rPr>
                                  <m:t>𝑁</m:t>
                                </m:r>
                                <m:r>
                                  <a:rPr lang="en-US" sz="3600" i="1">
                                    <a:solidFill>
                                      <a:schemeClr val="tx2"/>
                                    </a:solidFill>
                                    <a:latin typeface="Cambria Math" panose="02040503050406030204" pitchFamily="18" charset="0"/>
                                  </a:rPr>
                                  <m:t>−1</m:t>
                                </m:r>
                              </m:den>
                            </m:f>
                            <m:nary>
                              <m:naryPr>
                                <m:chr m:val="∑"/>
                                <m:ctrlPr>
                                  <a:rPr lang="en-US" sz="3600" i="1">
                                    <a:solidFill>
                                      <a:schemeClr val="tx2"/>
                                    </a:solidFill>
                                    <a:latin typeface="Cambria Math" panose="02040503050406030204" pitchFamily="18" charset="0"/>
                                  </a:rPr>
                                </m:ctrlPr>
                              </m:naryPr>
                              <m:sub>
                                <m:r>
                                  <m:rPr>
                                    <m:brk m:alnAt="23"/>
                                  </m:rPr>
                                  <a:rPr lang="en-US" sz="3600" i="1">
                                    <a:solidFill>
                                      <a:schemeClr val="tx2"/>
                                    </a:solidFill>
                                    <a:latin typeface="Cambria Math" panose="02040503050406030204" pitchFamily="18" charset="0"/>
                                  </a:rPr>
                                  <m:t>𝑖</m:t>
                                </m:r>
                                <m:r>
                                  <a:rPr lang="en-US" sz="3600" i="1">
                                    <a:solidFill>
                                      <a:schemeClr val="tx2"/>
                                    </a:solidFill>
                                    <a:latin typeface="Cambria Math" panose="02040503050406030204" pitchFamily="18" charset="0"/>
                                  </a:rPr>
                                  <m:t>=1</m:t>
                                </m:r>
                              </m:sub>
                              <m:sup>
                                <m:r>
                                  <a:rPr lang="en-US" sz="3600" i="1">
                                    <a:solidFill>
                                      <a:schemeClr val="tx2"/>
                                    </a:solidFill>
                                    <a:latin typeface="Cambria Math" panose="02040503050406030204" pitchFamily="18" charset="0"/>
                                  </a:rPr>
                                  <m:t>𝑁</m:t>
                                </m:r>
                              </m:sup>
                              <m:e>
                                <m:sSub>
                                  <m:sSubPr>
                                    <m:ctrlPr>
                                      <a:rPr lang="en-US" sz="3600" i="1">
                                        <a:solidFill>
                                          <a:schemeClr val="tx2"/>
                                        </a:solidFill>
                                        <a:latin typeface="Cambria Math" panose="02040503050406030204" pitchFamily="18" charset="0"/>
                                      </a:rPr>
                                    </m:ctrlPr>
                                  </m:sSubPr>
                                  <m:e>
                                    <m:r>
                                      <a:rPr lang="en-US" sz="3600" i="1">
                                        <a:solidFill>
                                          <a:schemeClr val="tx2"/>
                                        </a:solidFill>
                                        <a:latin typeface="Cambria Math" panose="02040503050406030204" pitchFamily="18" charset="0"/>
                                      </a:rPr>
                                      <m:t>(</m:t>
                                    </m:r>
                                    <m:r>
                                      <a:rPr lang="en-US" sz="3600" i="1">
                                        <a:solidFill>
                                          <a:schemeClr val="tx2"/>
                                        </a:solidFill>
                                        <a:latin typeface="Cambria Math" panose="02040503050406030204" pitchFamily="18" charset="0"/>
                                      </a:rPr>
                                      <m:t>𝑥</m:t>
                                    </m:r>
                                  </m:e>
                                  <m:sub>
                                    <m:r>
                                      <a:rPr lang="en-US" sz="3600" i="1">
                                        <a:solidFill>
                                          <a:schemeClr val="tx2"/>
                                        </a:solidFill>
                                        <a:latin typeface="Cambria Math" panose="02040503050406030204" pitchFamily="18" charset="0"/>
                                      </a:rPr>
                                      <m:t>𝑖</m:t>
                                    </m:r>
                                  </m:sub>
                                </m:sSub>
                                <m:r>
                                  <a:rPr lang="en-US" sz="3600" i="1">
                                    <a:solidFill>
                                      <a:schemeClr val="tx2"/>
                                    </a:solidFill>
                                    <a:latin typeface="Cambria Math" panose="02040503050406030204" pitchFamily="18" charset="0"/>
                                  </a:rPr>
                                  <m:t>−</m:t>
                                </m:r>
                                <m:acc>
                                  <m:accPr>
                                    <m:chr m:val="̅"/>
                                    <m:ctrlPr>
                                      <a:rPr lang="en-US" sz="3600" i="1">
                                        <a:solidFill>
                                          <a:schemeClr val="tx2"/>
                                        </a:solidFill>
                                        <a:latin typeface="Cambria Math" panose="02040503050406030204" pitchFamily="18" charset="0"/>
                                      </a:rPr>
                                    </m:ctrlPr>
                                  </m:accPr>
                                  <m:e>
                                    <m:r>
                                      <a:rPr lang="en-US" sz="3600" i="1">
                                        <a:solidFill>
                                          <a:schemeClr val="tx2"/>
                                        </a:solidFill>
                                        <a:latin typeface="Cambria Math" panose="02040503050406030204" pitchFamily="18" charset="0"/>
                                      </a:rPr>
                                      <m:t>𝑥</m:t>
                                    </m:r>
                                  </m:e>
                                </m:acc>
                              </m:e>
                            </m:nary>
                            <m:r>
                              <a:rPr lang="en-US" sz="3600" i="1">
                                <a:solidFill>
                                  <a:schemeClr val="tx2"/>
                                </a:solidFill>
                                <a:latin typeface="Cambria Math" panose="02040503050406030204" pitchFamily="18" charset="0"/>
                              </a:rPr>
                              <m:t>)</m:t>
                            </m:r>
                          </m:e>
                          <m:sup>
                            <m:r>
                              <a:rPr lang="en-US" sz="3600" i="1">
                                <a:solidFill>
                                  <a:schemeClr val="tx2"/>
                                </a:solidFill>
                                <a:latin typeface="Cambria Math" panose="02040503050406030204" pitchFamily="18" charset="0"/>
                              </a:rPr>
                              <m:t>2</m:t>
                            </m:r>
                          </m:sup>
                        </m:sSup>
                      </m:e>
                    </m:rad>
                  </m:oMath>
                </a14:m>
                <a:endParaRPr lang="en-US" sz="3600" dirty="0">
                  <a:solidFill>
                    <a:schemeClr val="tx2"/>
                  </a:solidFill>
                </a:endParaRPr>
              </a:p>
              <a:p>
                <a:r>
                  <a:rPr lang="en-US" sz="2000" dirty="0">
                    <a:solidFill>
                      <a:schemeClr val="tx1"/>
                    </a:solidFill>
                    <a:latin typeface="+mn-lt"/>
                  </a:rPr>
                  <a:t>Intuition, use average differences from the sample mean.</a:t>
                </a:r>
                <a:endParaRPr lang="en-US" sz="3600" i="1" dirty="0">
                  <a:solidFill>
                    <a:schemeClr val="tx2"/>
                  </a:solidFill>
                </a:endParaRPr>
              </a:p>
              <a:p>
                <a:r>
                  <a:rPr lang="en-US" sz="3600" dirty="0">
                    <a:solidFill>
                      <a:schemeClr val="tx2"/>
                    </a:solidFill>
                  </a:rPr>
                  <a:t>2) Compute standard error= </a:t>
                </a:r>
                <a14:m>
                  <m:oMath xmlns:m="http://schemas.openxmlformats.org/officeDocument/2006/math">
                    <m:f>
                      <m:fPr>
                        <m:ctrlPr>
                          <a:rPr lang="en-US" sz="3600" i="1" smtClean="0">
                            <a:solidFill>
                              <a:schemeClr val="tx2"/>
                            </a:solidFill>
                            <a:latin typeface="Cambria Math" panose="02040503050406030204" pitchFamily="18" charset="0"/>
                          </a:rPr>
                        </m:ctrlPr>
                      </m:fPr>
                      <m:num>
                        <m:r>
                          <a:rPr lang="en-US" sz="3600" b="0" i="1" smtClean="0">
                            <a:solidFill>
                              <a:schemeClr val="tx2"/>
                            </a:solidFill>
                            <a:latin typeface="Cambria Math" panose="02040503050406030204" pitchFamily="18" charset="0"/>
                          </a:rPr>
                          <m:t>𝑠</m:t>
                        </m:r>
                      </m:num>
                      <m:den>
                        <m:rad>
                          <m:radPr>
                            <m:degHide m:val="on"/>
                            <m:ctrlPr>
                              <a:rPr lang="en-US" sz="3600" i="1" smtClean="0">
                                <a:solidFill>
                                  <a:schemeClr val="tx2"/>
                                </a:solidFill>
                                <a:latin typeface="Cambria Math" panose="02040503050406030204" pitchFamily="18" charset="0"/>
                              </a:rPr>
                            </m:ctrlPr>
                          </m:radPr>
                          <m:deg/>
                          <m:e>
                            <m:r>
                              <a:rPr lang="en-US" sz="3600" b="0" i="1" smtClean="0">
                                <a:solidFill>
                                  <a:schemeClr val="tx2"/>
                                </a:solidFill>
                                <a:latin typeface="Cambria Math" panose="02040503050406030204" pitchFamily="18" charset="0"/>
                              </a:rPr>
                              <m:t>𝑁</m:t>
                            </m:r>
                          </m:e>
                        </m:rad>
                      </m:den>
                    </m:f>
                  </m:oMath>
                </a14:m>
                <a:endParaRPr lang="en-US" sz="3600" dirty="0">
                  <a:solidFill>
                    <a:schemeClr val="tx2"/>
                  </a:solidFill>
                </a:endParaRPr>
              </a:p>
              <a:p>
                <a:endParaRPr lang="en-US" sz="3600" dirty="0">
                  <a:solidFill>
                    <a:schemeClr val="tx2"/>
                  </a:solidFill>
                </a:endParaRPr>
              </a:p>
              <a:p>
                <a:r>
                  <a:rPr lang="en-US" sz="3600" dirty="0">
                    <a:solidFill>
                      <a:schemeClr val="tx2"/>
                    </a:solidFill>
                  </a:rPr>
                  <a:t>3) +/- 1.96 captures 95% of </a:t>
                </a:r>
              </a:p>
              <a:p>
                <a:r>
                  <a:rPr lang="en-US" sz="3600" dirty="0">
                    <a:solidFill>
                      <a:schemeClr val="tx2"/>
                    </a:solidFill>
                  </a:rPr>
                  <a:t>the Normal distribution</a:t>
                </a: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608482"/>
              </a:xfrm>
              <a:blipFill>
                <a:blip r:embed="rId4"/>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8248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mean?</a:t>
            </a:r>
          </a:p>
        </p:txBody>
      </p:sp>
      <p:sp>
        <p:nvSpPr>
          <p:cNvPr id="3" name="Text Placeholder 2"/>
          <p:cNvSpPr>
            <a:spLocks noGrp="1"/>
          </p:cNvSpPr>
          <p:nvPr>
            <p:ph type="body" sz="quarter" idx="10"/>
          </p:nvPr>
        </p:nvSpPr>
        <p:spPr>
          <a:xfrm>
            <a:off x="276683" y="987071"/>
            <a:ext cx="12026829" cy="11030712"/>
          </a:xfrm>
        </p:spPr>
        <p:txBody>
          <a:bodyPr/>
          <a:lstStyle/>
          <a:p>
            <a:endParaRPr lang="en-US" sz="2000" dirty="0">
              <a:solidFill>
                <a:schemeClr val="tx1"/>
              </a:solidFill>
              <a:latin typeface="+mn-lt"/>
            </a:endParaRPr>
          </a:p>
          <a:p>
            <a:r>
              <a:rPr lang="en-US" sz="3200" dirty="0">
                <a:solidFill>
                  <a:schemeClr val="tx2"/>
                </a:solidFill>
              </a:rPr>
              <a:t>1) Your estimate is your best guess of the truth</a:t>
            </a:r>
          </a:p>
          <a:p>
            <a:endParaRPr lang="en-US" sz="3200" dirty="0">
              <a:solidFill>
                <a:schemeClr val="tx2"/>
              </a:solidFill>
            </a:endParaRPr>
          </a:p>
          <a:p>
            <a:r>
              <a:rPr lang="en-US" sz="3200" dirty="0">
                <a:solidFill>
                  <a:schemeClr val="tx2"/>
                </a:solidFill>
              </a:rPr>
              <a:t>2) 95% confidence interval: 95% of the time the truth is in this range from a statistics perspective</a:t>
            </a:r>
          </a:p>
          <a:p>
            <a:endParaRPr lang="en-US" sz="3200" dirty="0">
              <a:solidFill>
                <a:schemeClr val="tx2"/>
              </a:solidFill>
            </a:endParaRPr>
          </a:p>
          <a:p>
            <a:r>
              <a:rPr lang="en-US" sz="3200" dirty="0">
                <a:solidFill>
                  <a:schemeClr val="tx2"/>
                </a:solidFill>
              </a:rPr>
              <a:t>3) If wide, indicates lots of uncertainty in estimator; can’t be too sure</a:t>
            </a:r>
          </a:p>
          <a:p>
            <a:endParaRPr lang="en-US" sz="3200" dirty="0">
              <a:solidFill>
                <a:schemeClr val="tx2"/>
              </a:solidFill>
            </a:endParaRPr>
          </a:p>
          <a:p>
            <a:r>
              <a:rPr lang="en-US" sz="3200" dirty="0">
                <a:solidFill>
                  <a:schemeClr val="tx2"/>
                </a:solidFill>
              </a:rPr>
              <a:t>4) In practice, you only have 1 sample. Statistical theory </a:t>
            </a:r>
            <a:r>
              <a:rPr lang="en-US" sz="3200" b="1" i="1" dirty="0">
                <a:solidFill>
                  <a:schemeClr val="tx2"/>
                </a:solidFill>
              </a:rPr>
              <a:t>quantifies your uncertainty in this estimate</a:t>
            </a:r>
            <a:endParaRPr lang="en-US" sz="32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4054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CLT</a:t>
            </a:r>
          </a:p>
        </p:txBody>
      </p:sp>
      <p:sp>
        <p:nvSpPr>
          <p:cNvPr id="3" name="Text Placeholder 2"/>
          <p:cNvSpPr>
            <a:spLocks noGrp="1"/>
          </p:cNvSpPr>
          <p:nvPr>
            <p:ph type="body" sz="quarter" idx="10"/>
          </p:nvPr>
        </p:nvSpPr>
        <p:spPr>
          <a:xfrm>
            <a:off x="276683" y="987071"/>
            <a:ext cx="11669894" cy="8180701"/>
          </a:xfrm>
        </p:spPr>
        <p:txBody>
          <a:bodyPr/>
          <a:lstStyle/>
          <a:p>
            <a:endParaRPr lang="en-US" sz="2000" dirty="0">
              <a:solidFill>
                <a:schemeClr val="tx1"/>
              </a:solidFill>
              <a:latin typeface="+mn-lt"/>
            </a:endParaRPr>
          </a:p>
          <a:p>
            <a:r>
              <a:rPr lang="en-US" sz="3600" dirty="0">
                <a:solidFill>
                  <a:schemeClr val="tx2"/>
                </a:solidFill>
              </a:rPr>
              <a:t>N=4</a:t>
            </a:r>
          </a:p>
          <a:p>
            <a:r>
              <a:rPr lang="en-US" sz="3600" dirty="0">
                <a:solidFill>
                  <a:schemeClr val="tx2"/>
                </a:solidFill>
              </a:rPr>
              <a:t>Fair coin</a:t>
            </a:r>
          </a:p>
          <a:p>
            <a:r>
              <a:rPr lang="en-US" sz="3600" dirty="0">
                <a:solidFill>
                  <a:schemeClr val="tx2"/>
                </a:solidFill>
                <a:hlinkClick r:id="rId3"/>
              </a:rPr>
              <a:t>http://blog.vctr.me/posts/central-limit-theorem.html</a:t>
            </a:r>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128018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757" y="1173185"/>
            <a:ext cx="11547111" cy="4543989"/>
          </a:xfrm>
          <a:prstGeom prst="rect">
            <a:avLst/>
          </a:prstGeom>
          <a:noFill/>
        </p:spPr>
        <p:txBody>
          <a:bodyPr wrap="square" lIns="0" tIns="0" rIns="0" bIns="0" rtlCol="0" anchor="ctr">
            <a:noAutofit/>
          </a:bodyPr>
          <a:lstStyle/>
          <a:p>
            <a:r>
              <a:rPr lang="en-US" sz="5400" dirty="0">
                <a:gradFill>
                  <a:gsLst>
                    <a:gs pos="0">
                      <a:schemeClr val="tx1"/>
                    </a:gs>
                    <a:gs pos="86000">
                      <a:schemeClr val="tx1"/>
                    </a:gs>
                  </a:gsLst>
                  <a:lin ang="5400000" scaled="0"/>
                </a:gradFill>
                <a:latin typeface="Segoe UI Light" pitchFamily="34" charset="0"/>
              </a:rPr>
              <a:t>Outline </a:t>
            </a:r>
          </a:p>
          <a:p>
            <a:endParaRPr lang="en-US" sz="4800" b="1" dirty="0">
              <a:gradFill>
                <a:gsLst>
                  <a:gs pos="0">
                    <a:schemeClr val="tx1"/>
                  </a:gs>
                  <a:gs pos="86000">
                    <a:schemeClr val="tx1"/>
                  </a:gs>
                </a:gsLst>
                <a:lin ang="5400000" scaled="0"/>
              </a:gradFill>
              <a:latin typeface="Segoe UI Light" pitchFamily="34" charset="0"/>
            </a:endParaRPr>
          </a:p>
          <a:p>
            <a:pPr marL="514350" indent="-514350">
              <a:buAutoNum type="arabicParenR"/>
            </a:pPr>
            <a:r>
              <a:rPr lang="en-US" sz="4000" dirty="0">
                <a:solidFill>
                  <a:schemeClr val="tx2"/>
                </a:solidFill>
                <a:latin typeface="Segoe UI Light" pitchFamily="34" charset="0"/>
              </a:rPr>
              <a:t>Random Variables</a:t>
            </a:r>
          </a:p>
          <a:p>
            <a:pPr marL="514350" indent="-514350">
              <a:buAutoNum type="arabicParenR"/>
            </a:pPr>
            <a:r>
              <a:rPr lang="en-US" sz="4000" dirty="0">
                <a:solidFill>
                  <a:schemeClr val="tx2"/>
                </a:solidFill>
                <a:latin typeface="Segoe UI Light" pitchFamily="34" charset="0"/>
              </a:rPr>
              <a:t>What’s a statistic?</a:t>
            </a:r>
          </a:p>
          <a:p>
            <a:pPr marL="514350" indent="-514350">
              <a:buAutoNum type="arabicParenR"/>
            </a:pPr>
            <a:r>
              <a:rPr lang="en-US" sz="4000" dirty="0">
                <a:solidFill>
                  <a:schemeClr val="tx2"/>
                </a:solidFill>
                <a:latin typeface="Segoe UI Light" pitchFamily="34" charset="0"/>
              </a:rPr>
              <a:t>Sampling theory, IID assumptions and departures</a:t>
            </a:r>
          </a:p>
          <a:p>
            <a:pPr marL="514350" indent="-514350">
              <a:buAutoNum type="arabicParenR"/>
            </a:pPr>
            <a:r>
              <a:rPr lang="en-US" sz="4000" dirty="0">
                <a:solidFill>
                  <a:schemeClr val="tx2"/>
                </a:solidFill>
                <a:latin typeface="Segoe UI Light" pitchFamily="34" charset="0"/>
              </a:rPr>
              <a:t>Regression: linear and non-parametric</a:t>
            </a:r>
          </a:p>
          <a:p>
            <a:pPr marL="514350" indent="-514350">
              <a:buAutoNum type="arabicParenR"/>
            </a:pPr>
            <a:endParaRPr lang="en-US" sz="3200" dirty="0">
              <a:solidFill>
                <a:schemeClr val="tx2"/>
              </a:soli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a:p>
            <a:pPr marL="466298" indent="-466298">
              <a:buFontTx/>
              <a:buChar char="-"/>
            </a:pPr>
            <a:endParaRPr lang="en-US" sz="2856" b="1" dirty="0">
              <a:gradFill>
                <a:gsLst>
                  <a:gs pos="0">
                    <a:schemeClr val="tx1"/>
                  </a:gs>
                  <a:gs pos="86000">
                    <a:schemeClr val="tx1"/>
                  </a:gs>
                </a:gsLst>
                <a:lin ang="5400000" scaled="0"/>
              </a:gradFill>
              <a:latin typeface="Segoe UI Light" pitchFamily="34" charset="0"/>
            </a:endParaRPr>
          </a:p>
        </p:txBody>
      </p:sp>
    </p:spTree>
    <p:extLst>
      <p:ext uri="{BB962C8B-B14F-4D97-AF65-F5344CB8AC3E}">
        <p14:creationId xmlns:p14="http://schemas.microsoft.com/office/powerpoint/2010/main" val="25193161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standard error capture?</a:t>
            </a:r>
          </a:p>
        </p:txBody>
      </p:sp>
      <p:sp>
        <p:nvSpPr>
          <p:cNvPr id="3" name="Text Placeholder 2"/>
          <p:cNvSpPr>
            <a:spLocks noGrp="1"/>
          </p:cNvSpPr>
          <p:nvPr>
            <p:ph type="body" sz="quarter" idx="10"/>
          </p:nvPr>
        </p:nvSpPr>
        <p:spPr>
          <a:xfrm>
            <a:off x="276683" y="987071"/>
            <a:ext cx="11004875" cy="5743111"/>
          </a:xfrm>
        </p:spPr>
        <p:txBody>
          <a:bodyPr/>
          <a:lstStyle/>
          <a:p>
            <a:endParaRPr lang="en-US" dirty="0"/>
          </a:p>
          <a:p>
            <a:r>
              <a:rPr lang="en-US" sz="3600" dirty="0"/>
              <a:t>Standard error captures how much our estimator will move around due the chance involved in sampling</a:t>
            </a:r>
          </a:p>
          <a:p>
            <a:r>
              <a:rPr lang="en-US" sz="2000" dirty="0">
                <a:solidFill>
                  <a:schemeClr val="tx1"/>
                </a:solidFill>
                <a:latin typeface="+mn-lt"/>
              </a:rPr>
              <a:t>This is known as </a:t>
            </a:r>
            <a:r>
              <a:rPr lang="en-US" sz="2000" b="1" dirty="0">
                <a:solidFill>
                  <a:schemeClr val="tx1"/>
                </a:solidFill>
                <a:latin typeface="+mn-lt"/>
              </a:rPr>
              <a:t>sampling variation</a:t>
            </a:r>
            <a:r>
              <a:rPr lang="en-US" sz="2000" dirty="0">
                <a:solidFill>
                  <a:schemeClr val="tx1"/>
                </a:solidFill>
                <a:latin typeface="+mn-lt"/>
              </a:rPr>
              <a:t>, it captures the degree to which small samples are different from the population.</a:t>
            </a:r>
            <a:endParaRPr lang="en-US" sz="2000" i="1" dirty="0">
              <a:solidFill>
                <a:schemeClr val="tx1"/>
              </a:solidFill>
              <a:latin typeface="+mn-lt"/>
            </a:endParaRPr>
          </a:p>
          <a:p>
            <a:endParaRPr lang="en-US" sz="3600" dirty="0">
              <a:solidFill>
                <a:schemeClr val="tx2"/>
              </a:solidFill>
            </a:endParaRPr>
          </a:p>
          <a:p>
            <a:r>
              <a:rPr lang="en-US" sz="3600" dirty="0">
                <a:solidFill>
                  <a:schemeClr val="tx2"/>
                </a:solidFill>
              </a:rPr>
              <a:t>It does not capture </a:t>
            </a:r>
            <a:r>
              <a:rPr lang="en-US" sz="3600" i="1" dirty="0">
                <a:solidFill>
                  <a:schemeClr val="tx2"/>
                </a:solidFill>
              </a:rPr>
              <a:t>model uncertainty or bias in the sampling procedure</a:t>
            </a:r>
            <a:endParaRPr lang="en-US" sz="3600" dirty="0">
              <a:solidFill>
                <a:schemeClr val="tx2"/>
              </a:solidFill>
            </a:endParaRPr>
          </a:p>
          <a:p>
            <a:r>
              <a:rPr lang="en-US" sz="2000" dirty="0">
                <a:solidFill>
                  <a:schemeClr val="tx1"/>
                </a:solidFill>
                <a:latin typeface="+mn-lt"/>
              </a:rPr>
              <a:t>What if I have a non-random sample?</a:t>
            </a:r>
          </a:p>
          <a:p>
            <a:r>
              <a:rPr lang="en-US" sz="2000" dirty="0">
                <a:solidFill>
                  <a:schemeClr val="tx1"/>
                </a:solidFill>
                <a:latin typeface="+mn-lt"/>
              </a:rPr>
              <a:t>The “margin for error” you see on polls usually assumes they have a representative sample, and thus only reports sampling variation</a:t>
            </a:r>
            <a:endParaRPr lang="en-US" sz="2000" i="1"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8980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and estimation </a:t>
            </a:r>
          </a:p>
        </p:txBody>
      </p:sp>
      <p:sp>
        <p:nvSpPr>
          <p:cNvPr id="3" name="Text Placeholder 2"/>
          <p:cNvSpPr>
            <a:spLocks noGrp="1"/>
          </p:cNvSpPr>
          <p:nvPr>
            <p:ph type="body" sz="quarter" idx="10"/>
          </p:nvPr>
        </p:nvSpPr>
        <p:spPr>
          <a:xfrm>
            <a:off x="276682" y="987071"/>
            <a:ext cx="11804727" cy="4524315"/>
          </a:xfrm>
        </p:spPr>
        <p:txBody>
          <a:bodyPr/>
          <a:lstStyle/>
          <a:p>
            <a:endParaRPr lang="en-US" dirty="0"/>
          </a:p>
          <a:p>
            <a:r>
              <a:rPr lang="en-US" sz="3600" dirty="0">
                <a:solidFill>
                  <a:schemeClr val="tx2"/>
                </a:solidFill>
              </a:rPr>
              <a:t>Sampling is the way we generate “observations”</a:t>
            </a:r>
          </a:p>
          <a:p>
            <a:endParaRPr lang="en-US" sz="3600" dirty="0">
              <a:solidFill>
                <a:schemeClr val="tx2"/>
              </a:solidFill>
            </a:endParaRPr>
          </a:p>
          <a:p>
            <a:r>
              <a:rPr lang="en-US" sz="3600" dirty="0">
                <a:solidFill>
                  <a:schemeClr val="tx2"/>
                </a:solidFill>
              </a:rPr>
              <a:t>Generate “observations” = constructing datasets</a:t>
            </a:r>
          </a:p>
          <a:p>
            <a:endParaRPr lang="en-US" sz="3600" dirty="0">
              <a:solidFill>
                <a:schemeClr val="tx2"/>
              </a:solidFill>
            </a:endParaRPr>
          </a:p>
          <a:p>
            <a:r>
              <a:rPr lang="en-US" sz="3600" dirty="0">
                <a:solidFill>
                  <a:schemeClr val="tx2"/>
                </a:solidFill>
              </a:rPr>
              <a:t>Any dataset that is not a “complete census” is a sample </a:t>
            </a:r>
          </a:p>
          <a:p>
            <a:r>
              <a:rPr lang="en-US" sz="2400" dirty="0">
                <a:solidFill>
                  <a:schemeClr val="tx2"/>
                </a:solidFill>
              </a:rPr>
              <a:t>even a complete census only represents one point in time, so can be view as a sample too</a:t>
            </a:r>
          </a:p>
        </p:txBody>
      </p:sp>
    </p:spTree>
    <p:extLst>
      <p:ext uri="{BB962C8B-B14F-4D97-AF65-F5344CB8AC3E}">
        <p14:creationId xmlns:p14="http://schemas.microsoft.com/office/powerpoint/2010/main" val="3218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our example</a:t>
            </a:r>
          </a:p>
        </p:txBody>
      </p:sp>
      <p:sp>
        <p:nvSpPr>
          <p:cNvPr id="3" name="Text Placeholder 2"/>
          <p:cNvSpPr>
            <a:spLocks noGrp="1"/>
          </p:cNvSpPr>
          <p:nvPr>
            <p:ph type="body" sz="quarter" idx="10"/>
          </p:nvPr>
        </p:nvSpPr>
        <p:spPr>
          <a:xfrm>
            <a:off x="276683" y="987071"/>
            <a:ext cx="10672366" cy="5435334"/>
          </a:xfrm>
        </p:spPr>
        <p:txBody>
          <a:bodyPr/>
          <a:lstStyle/>
          <a:p>
            <a:endParaRPr lang="en-US" dirty="0"/>
          </a:p>
          <a:p>
            <a:r>
              <a:rPr lang="en-US" sz="2800" dirty="0">
                <a:solidFill>
                  <a:schemeClr val="tx2"/>
                </a:solidFill>
              </a:rPr>
              <a:t>Some samples:</a:t>
            </a:r>
          </a:p>
          <a:p>
            <a:pPr marL="742950" indent="-742950">
              <a:buAutoNum type="arabicParenR"/>
            </a:pPr>
            <a:r>
              <a:rPr lang="en-US" sz="2800" dirty="0">
                <a:solidFill>
                  <a:schemeClr val="tx2"/>
                </a:solidFill>
              </a:rPr>
              <a:t>Heights of the course instructors</a:t>
            </a:r>
          </a:p>
          <a:p>
            <a:pPr marL="742950" indent="-742950">
              <a:buAutoNum type="arabicParenR"/>
            </a:pPr>
            <a:r>
              <a:rPr lang="en-US" sz="2800" dirty="0">
                <a:solidFill>
                  <a:schemeClr val="tx2"/>
                </a:solidFill>
              </a:rPr>
              <a:t>Heights of all the people in the room</a:t>
            </a:r>
          </a:p>
          <a:p>
            <a:pPr marL="742950" indent="-742950">
              <a:buAutoNum type="arabicParenR"/>
            </a:pPr>
            <a:r>
              <a:rPr lang="en-US" sz="2800" dirty="0">
                <a:solidFill>
                  <a:schemeClr val="tx2"/>
                </a:solidFill>
              </a:rPr>
              <a:t>All MSFT employees</a:t>
            </a:r>
          </a:p>
          <a:p>
            <a:pPr marL="742950" indent="-742950">
              <a:buAutoNum type="arabicParenR"/>
            </a:pPr>
            <a:r>
              <a:rPr lang="en-US" sz="2800" dirty="0">
                <a:solidFill>
                  <a:schemeClr val="tx2"/>
                </a:solidFill>
              </a:rPr>
              <a:t>MSFT employees that will stop and talk to us</a:t>
            </a:r>
          </a:p>
          <a:p>
            <a:endParaRPr lang="en-US" sz="3600" dirty="0">
              <a:solidFill>
                <a:schemeClr val="tx2"/>
              </a:solidFill>
            </a:endParaRPr>
          </a:p>
          <a:p>
            <a:endParaRPr lang="en-US" sz="3600" dirty="0">
              <a:solidFill>
                <a:schemeClr val="tx2"/>
              </a:solidFill>
            </a:endParaRPr>
          </a:p>
          <a:p>
            <a:r>
              <a:rPr lang="en-US" sz="3600" dirty="0">
                <a:solidFill>
                  <a:schemeClr val="tx2"/>
                </a:solidFill>
              </a:rPr>
              <a:t>The samples are not random subsamples, (3) will have the lowest </a:t>
            </a:r>
            <a:r>
              <a:rPr lang="en-US" sz="3600" dirty="0" err="1">
                <a:solidFill>
                  <a:schemeClr val="tx2"/>
                </a:solidFill>
              </a:rPr>
              <a:t>s.e.</a:t>
            </a:r>
            <a:r>
              <a:rPr lang="en-US" sz="3600" dirty="0">
                <a:solidFill>
                  <a:schemeClr val="tx2"/>
                </a:solidFill>
              </a:rPr>
              <a:t> because n is largest</a:t>
            </a:r>
          </a:p>
        </p:txBody>
      </p:sp>
      <p:sp>
        <p:nvSpPr>
          <p:cNvPr id="4" name="Oval 3"/>
          <p:cNvSpPr/>
          <p:nvPr/>
        </p:nvSpPr>
        <p:spPr bwMode="auto">
          <a:xfrm>
            <a:off x="8170985" y="1202780"/>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255720" y="2205766"/>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07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 for unbiasedness</a:t>
            </a:r>
          </a:p>
        </p:txBody>
      </p:sp>
      <p:sp>
        <p:nvSpPr>
          <p:cNvPr id="3" name="Text Placeholder 2"/>
          <p:cNvSpPr>
            <a:spLocks noGrp="1"/>
          </p:cNvSpPr>
          <p:nvPr>
            <p:ph type="body" sz="quarter" idx="10"/>
          </p:nvPr>
        </p:nvSpPr>
        <p:spPr>
          <a:xfrm>
            <a:off x="492971" y="1193814"/>
            <a:ext cx="7488115" cy="5219891"/>
          </a:xfrm>
        </p:spPr>
        <p:txBody>
          <a:bodyPr/>
          <a:lstStyle/>
          <a:p>
            <a:endParaRPr lang="en-US" dirty="0"/>
          </a:p>
          <a:p>
            <a:r>
              <a:rPr lang="en-US" sz="3200" dirty="0" err="1">
                <a:solidFill>
                  <a:schemeClr val="tx2"/>
                </a:solidFill>
              </a:rPr>
              <a:t>s.e.’s</a:t>
            </a:r>
            <a:r>
              <a:rPr lang="en-US" sz="3200" dirty="0">
                <a:solidFill>
                  <a:schemeClr val="tx2"/>
                </a:solidFill>
              </a:rPr>
              <a:t> are not very meaningful if the estimator is </a:t>
            </a:r>
            <a:r>
              <a:rPr lang="en-US" sz="3200" i="1" dirty="0">
                <a:solidFill>
                  <a:schemeClr val="tx2"/>
                </a:solidFill>
              </a:rPr>
              <a:t>biased </a:t>
            </a:r>
          </a:p>
          <a:p>
            <a:endParaRPr lang="en-US" sz="3200" i="1" dirty="0">
              <a:solidFill>
                <a:schemeClr val="tx2"/>
              </a:solidFill>
            </a:endParaRPr>
          </a:p>
          <a:p>
            <a:r>
              <a:rPr lang="en-US" sz="3200" dirty="0">
                <a:solidFill>
                  <a:schemeClr val="tx2"/>
                </a:solidFill>
              </a:rPr>
              <a:t>Random sampling ensures that the sample mean will equal the population mean in expectation </a:t>
            </a:r>
          </a:p>
          <a:p>
            <a:endParaRPr lang="en-US" sz="3200" dirty="0">
              <a:solidFill>
                <a:schemeClr val="tx2"/>
              </a:solidFill>
            </a:endParaRPr>
          </a:p>
          <a:p>
            <a:r>
              <a:rPr lang="en-US" sz="3200" dirty="0">
                <a:solidFill>
                  <a:schemeClr val="tx2"/>
                </a:solidFill>
              </a:rPr>
              <a:t>In big data applications, bias is much more important than sampling variation!</a:t>
            </a:r>
          </a:p>
        </p:txBody>
      </p:sp>
      <p:grpSp>
        <p:nvGrpSpPr>
          <p:cNvPr id="37" name="Group 36"/>
          <p:cNvGrpSpPr/>
          <p:nvPr/>
        </p:nvGrpSpPr>
        <p:grpSpPr>
          <a:xfrm>
            <a:off x="8106962" y="2001919"/>
            <a:ext cx="3810430" cy="3603682"/>
            <a:chOff x="8139330" y="3028825"/>
            <a:chExt cx="3810430" cy="3603682"/>
          </a:xfrm>
        </p:grpSpPr>
        <p:sp>
          <p:nvSpPr>
            <p:cNvPr id="4" name="Oval 3"/>
            <p:cNvSpPr/>
            <p:nvPr/>
          </p:nvSpPr>
          <p:spPr bwMode="auto">
            <a:xfrm>
              <a:off x="8139330" y="3028825"/>
              <a:ext cx="3810430" cy="36036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Oval 4"/>
            <p:cNvSpPr/>
            <p:nvPr/>
          </p:nvSpPr>
          <p:spPr bwMode="auto">
            <a:xfrm>
              <a:off x="8695108" y="370421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Oval 5"/>
            <p:cNvSpPr/>
            <p:nvPr/>
          </p:nvSpPr>
          <p:spPr bwMode="auto">
            <a:xfrm>
              <a:off x="9013762" y="3988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Oval 7"/>
            <p:cNvSpPr/>
            <p:nvPr/>
          </p:nvSpPr>
          <p:spPr bwMode="auto">
            <a:xfrm>
              <a:off x="9318562" y="42929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Oval 8"/>
            <p:cNvSpPr/>
            <p:nvPr/>
          </p:nvSpPr>
          <p:spPr bwMode="auto">
            <a:xfrm>
              <a:off x="1067033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Oval 9"/>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10495592" y="393790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11049975" y="4924768"/>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Oval 14"/>
            <p:cNvSpPr/>
            <p:nvPr/>
          </p:nvSpPr>
          <p:spPr bwMode="auto">
            <a:xfrm>
              <a:off x="10385362" y="5359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10537762" y="55121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Oval 16"/>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Oval 17"/>
            <p:cNvSpPr/>
            <p:nvPr/>
          </p:nvSpPr>
          <p:spPr bwMode="auto">
            <a:xfrm>
              <a:off x="8861362" y="3835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Oval 18"/>
            <p:cNvSpPr/>
            <p:nvPr/>
          </p:nvSpPr>
          <p:spPr bwMode="auto">
            <a:xfrm>
              <a:off x="9094823" y="46174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Oval 19"/>
            <p:cNvSpPr/>
            <p:nvPr/>
          </p:nvSpPr>
          <p:spPr bwMode="auto">
            <a:xfrm>
              <a:off x="9166162" y="4140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Oval 20"/>
            <p:cNvSpPr/>
            <p:nvPr/>
          </p:nvSpPr>
          <p:spPr bwMode="auto">
            <a:xfrm>
              <a:off x="9643556" y="339974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Oval 21"/>
            <p:cNvSpPr/>
            <p:nvPr/>
          </p:nvSpPr>
          <p:spPr bwMode="auto">
            <a:xfrm>
              <a:off x="8852546"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Oval 22"/>
            <p:cNvSpPr/>
            <p:nvPr/>
          </p:nvSpPr>
          <p:spPr bwMode="auto">
            <a:xfrm>
              <a:off x="9623362" y="45977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Oval 23"/>
            <p:cNvSpPr/>
            <p:nvPr/>
          </p:nvSpPr>
          <p:spPr bwMode="auto">
            <a:xfrm>
              <a:off x="8610574" y="4738222"/>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Oval 24"/>
            <p:cNvSpPr/>
            <p:nvPr/>
          </p:nvSpPr>
          <p:spPr bwMode="auto">
            <a:xfrm>
              <a:off x="9928162" y="4902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Oval 25"/>
            <p:cNvSpPr/>
            <p:nvPr/>
          </p:nvSpPr>
          <p:spPr bwMode="auto">
            <a:xfrm>
              <a:off x="9820865" y="52223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Oval 26"/>
            <p:cNvSpPr/>
            <p:nvPr/>
          </p:nvSpPr>
          <p:spPr bwMode="auto">
            <a:xfrm>
              <a:off x="10232962" y="52073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Oval 27"/>
            <p:cNvSpPr/>
            <p:nvPr/>
          </p:nvSpPr>
          <p:spPr bwMode="auto">
            <a:xfrm>
              <a:off x="11498090" y="524367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Oval 28"/>
            <p:cNvSpPr/>
            <p:nvPr/>
          </p:nvSpPr>
          <p:spPr bwMode="auto">
            <a:xfrm>
              <a:off x="10891667" y="525425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Oval 29"/>
            <p:cNvSpPr/>
            <p:nvPr/>
          </p:nvSpPr>
          <p:spPr bwMode="auto">
            <a:xfrm>
              <a:off x="10690162" y="566453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Oval 30"/>
            <p:cNvSpPr/>
            <p:nvPr/>
          </p:nvSpPr>
          <p:spPr bwMode="auto">
            <a:xfrm>
              <a:off x="10619286" y="6262219"/>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Oval 31"/>
            <p:cNvSpPr/>
            <p:nvPr/>
          </p:nvSpPr>
          <p:spPr bwMode="auto">
            <a:xfrm>
              <a:off x="9847592" y="6221504"/>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Oval 32"/>
            <p:cNvSpPr/>
            <p:nvPr/>
          </p:nvSpPr>
          <p:spPr bwMode="auto">
            <a:xfrm>
              <a:off x="9737160" y="571640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Oval 33"/>
            <p:cNvSpPr/>
            <p:nvPr/>
          </p:nvSpPr>
          <p:spPr bwMode="auto">
            <a:xfrm>
              <a:off x="9261859" y="5668561"/>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Oval 34"/>
            <p:cNvSpPr/>
            <p:nvPr/>
          </p:nvSpPr>
          <p:spPr bwMode="auto">
            <a:xfrm>
              <a:off x="9272634" y="527595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Oval 35"/>
            <p:cNvSpPr/>
            <p:nvPr/>
          </p:nvSpPr>
          <p:spPr bwMode="auto">
            <a:xfrm>
              <a:off x="10565067" y="555635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Oval 43"/>
            <p:cNvSpPr/>
            <p:nvPr/>
          </p:nvSpPr>
          <p:spPr bwMode="auto">
            <a:xfrm>
              <a:off x="10254362" y="4102477"/>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Oval 44"/>
            <p:cNvSpPr/>
            <p:nvPr/>
          </p:nvSpPr>
          <p:spPr bwMode="auto">
            <a:xfrm>
              <a:off x="10077385" y="43886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Oval 45"/>
            <p:cNvSpPr/>
            <p:nvPr/>
          </p:nvSpPr>
          <p:spPr bwMode="auto">
            <a:xfrm>
              <a:off x="10949858" y="40065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Oval 46"/>
            <p:cNvSpPr/>
            <p:nvPr/>
          </p:nvSpPr>
          <p:spPr bwMode="auto">
            <a:xfrm>
              <a:off x="10382185" y="4693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Oval 47"/>
            <p:cNvSpPr/>
            <p:nvPr/>
          </p:nvSpPr>
          <p:spPr bwMode="auto">
            <a:xfrm>
              <a:off x="10234154" y="564777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Oval 48"/>
            <p:cNvSpPr/>
            <p:nvPr/>
          </p:nvSpPr>
          <p:spPr bwMode="auto">
            <a:xfrm>
              <a:off x="10686985" y="4998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Oval 49"/>
            <p:cNvSpPr/>
            <p:nvPr/>
          </p:nvSpPr>
          <p:spPr bwMode="auto">
            <a:xfrm>
              <a:off x="11398696" y="451392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Oval 50"/>
            <p:cNvSpPr/>
            <p:nvPr/>
          </p:nvSpPr>
          <p:spPr bwMode="auto">
            <a:xfrm>
              <a:off x="11480262" y="4993393"/>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Oval 51"/>
            <p:cNvSpPr/>
            <p:nvPr/>
          </p:nvSpPr>
          <p:spPr bwMode="auto">
            <a:xfrm>
              <a:off x="11144185" y="54554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Oval 52"/>
            <p:cNvSpPr/>
            <p:nvPr/>
          </p:nvSpPr>
          <p:spPr bwMode="auto">
            <a:xfrm>
              <a:off x="10933592" y="58974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Oval 53"/>
            <p:cNvSpPr/>
            <p:nvPr/>
          </p:nvSpPr>
          <p:spPr bwMode="auto">
            <a:xfrm>
              <a:off x="11448985" y="576021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5" name="Oval 54"/>
            <p:cNvSpPr/>
            <p:nvPr/>
          </p:nvSpPr>
          <p:spPr bwMode="auto">
            <a:xfrm>
              <a:off x="9224353" y="35141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Oval 55"/>
            <p:cNvSpPr/>
            <p:nvPr/>
          </p:nvSpPr>
          <p:spPr bwMode="auto">
            <a:xfrm>
              <a:off x="10591015" y="354213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7" name="Oval 56"/>
            <p:cNvSpPr/>
            <p:nvPr/>
          </p:nvSpPr>
          <p:spPr bwMode="auto">
            <a:xfrm>
              <a:off x="11049976" y="4403766"/>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8" name="Oval 57"/>
            <p:cNvSpPr/>
            <p:nvPr/>
          </p:nvSpPr>
          <p:spPr bwMode="auto">
            <a:xfrm>
              <a:off x="9376753" y="36665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Oval 58"/>
            <p:cNvSpPr/>
            <p:nvPr/>
          </p:nvSpPr>
          <p:spPr bwMode="auto">
            <a:xfrm>
              <a:off x="8668765" y="407190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Oval 59"/>
            <p:cNvSpPr/>
            <p:nvPr/>
          </p:nvSpPr>
          <p:spPr bwMode="auto">
            <a:xfrm>
              <a:off x="10051665" y="3668835"/>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1" name="Oval 60"/>
            <p:cNvSpPr/>
            <p:nvPr/>
          </p:nvSpPr>
          <p:spPr bwMode="auto">
            <a:xfrm>
              <a:off x="9833953" y="4123710"/>
              <a:ext cx="116383" cy="137250"/>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2960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polls</a:t>
            </a:r>
          </a:p>
        </p:txBody>
      </p:sp>
      <p:pic>
        <p:nvPicPr>
          <p:cNvPr id="38" name="Picture 37"/>
          <p:cNvPicPr>
            <a:picLocks noChangeAspect="1"/>
          </p:cNvPicPr>
          <p:nvPr/>
        </p:nvPicPr>
        <p:blipFill>
          <a:blip r:embed="rId3"/>
          <a:stretch>
            <a:fillRect/>
          </a:stretch>
        </p:blipFill>
        <p:spPr>
          <a:xfrm>
            <a:off x="2073956" y="1355149"/>
            <a:ext cx="8290291" cy="5344627"/>
          </a:xfrm>
          <a:prstGeom prst="rect">
            <a:avLst/>
          </a:prstGeom>
        </p:spPr>
      </p:pic>
    </p:spTree>
    <p:extLst>
      <p:ext uri="{BB962C8B-B14F-4D97-AF65-F5344CB8AC3E}">
        <p14:creationId xmlns:p14="http://schemas.microsoft.com/office/powerpoint/2010/main" val="218304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8550" y="851057"/>
            <a:ext cx="10067925" cy="5429250"/>
          </a:xfrm>
          <a:prstGeom prst="rect">
            <a:avLst/>
          </a:prstGeom>
        </p:spPr>
      </p:pic>
      <p:sp>
        <p:nvSpPr>
          <p:cNvPr id="5" name="Rectangle 4"/>
          <p:cNvSpPr/>
          <p:nvPr/>
        </p:nvSpPr>
        <p:spPr bwMode="auto">
          <a:xfrm>
            <a:off x="7092462" y="1887415"/>
            <a:ext cx="2356338" cy="364587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0" y="2426677"/>
            <a:ext cx="293076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Why do these numbers differ?</a:t>
            </a:r>
          </a:p>
        </p:txBody>
      </p:sp>
    </p:spTree>
    <p:extLst>
      <p:ext uri="{BB962C8B-B14F-4D97-AF65-F5344CB8AC3E}">
        <p14:creationId xmlns:p14="http://schemas.microsoft.com/office/powerpoint/2010/main" val="29983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9561" y="451459"/>
            <a:ext cx="7267332" cy="1851654"/>
          </a:xfrm>
          <a:prstGeom prst="rect">
            <a:avLst/>
          </a:prstGeom>
        </p:spPr>
      </p:pic>
      <p:pic>
        <p:nvPicPr>
          <p:cNvPr id="4" name="Picture 3"/>
          <p:cNvPicPr>
            <a:picLocks noChangeAspect="1"/>
          </p:cNvPicPr>
          <p:nvPr/>
        </p:nvPicPr>
        <p:blipFill>
          <a:blip r:embed="rId4"/>
          <a:stretch>
            <a:fillRect/>
          </a:stretch>
        </p:blipFill>
        <p:spPr>
          <a:xfrm>
            <a:off x="399561" y="2674816"/>
            <a:ext cx="7443178" cy="1955012"/>
          </a:xfrm>
          <a:prstGeom prst="rect">
            <a:avLst/>
          </a:prstGeom>
        </p:spPr>
      </p:pic>
      <p:pic>
        <p:nvPicPr>
          <p:cNvPr id="7" name="Picture 6"/>
          <p:cNvPicPr>
            <a:picLocks noChangeAspect="1"/>
          </p:cNvPicPr>
          <p:nvPr/>
        </p:nvPicPr>
        <p:blipFill>
          <a:blip r:embed="rId5"/>
          <a:stretch>
            <a:fillRect/>
          </a:stretch>
        </p:blipFill>
        <p:spPr>
          <a:xfrm>
            <a:off x="356149" y="4896392"/>
            <a:ext cx="7530001" cy="1993236"/>
          </a:xfrm>
          <a:prstGeom prst="rect">
            <a:avLst/>
          </a:prstGeom>
        </p:spPr>
      </p:pic>
      <p:sp>
        <p:nvSpPr>
          <p:cNvPr id="3" name="TextBox 2"/>
          <p:cNvSpPr txBox="1"/>
          <p:nvPr/>
        </p:nvSpPr>
        <p:spPr>
          <a:xfrm>
            <a:off x="8188036" y="1052944"/>
            <a:ext cx="3768436" cy="54876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Different target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methods  different biases in sample selection</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Different times  different “populations”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rPr>
              <a:t>Different random samples</a:t>
            </a:r>
            <a:r>
              <a:rPr lang="en-US" sz="2400" dirty="0">
                <a:gradFill>
                  <a:gsLst>
                    <a:gs pos="2917">
                      <a:schemeClr val="tx1"/>
                    </a:gs>
                    <a:gs pos="30000">
                      <a:schemeClr val="tx1"/>
                    </a:gs>
                  </a:gsLst>
                  <a:lin ang="5400000" scaled="0"/>
                </a:gradFill>
                <a:sym typeface="Wingdings" panose="05000000000000000000" pitchFamily="2" charset="2"/>
              </a:rPr>
              <a:t> sampling variation </a:t>
            </a:r>
            <a:endParaRPr lang="en-US" sz="2400" dirty="0">
              <a:gradFill>
                <a:gsLst>
                  <a:gs pos="2917">
                    <a:schemeClr val="tx1"/>
                  </a:gs>
                  <a:gs pos="30000">
                    <a:schemeClr val="tx1"/>
                  </a:gs>
                </a:gsLst>
                <a:lin ang="5400000" scaled="0"/>
              </a:gradFill>
            </a:endParaRPr>
          </a:p>
        </p:txBody>
      </p:sp>
      <p:cxnSp>
        <p:nvCxnSpPr>
          <p:cNvPr id="6" name="Straight Arrow Connector 5"/>
          <p:cNvCxnSpPr/>
          <p:nvPr/>
        </p:nvCxnSpPr>
        <p:spPr>
          <a:xfrm flipH="1" flipV="1">
            <a:off x="2992583" y="1260414"/>
            <a:ext cx="5195453" cy="116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603413" y="1625347"/>
            <a:ext cx="5584623" cy="10494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796433" y="3308440"/>
            <a:ext cx="6391603" cy="1101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03413" y="5679297"/>
            <a:ext cx="5584624" cy="1065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6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properties of an estimator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758441"/>
              </a:xfrm>
            </p:spPr>
            <p:txBody>
              <a:bodyPr/>
              <a:lstStyle/>
              <a:p>
                <a:endParaRPr lang="en-US" sz="2000" dirty="0">
                  <a:solidFill>
                    <a:schemeClr val="tx1"/>
                  </a:solidFill>
                  <a:latin typeface="+mn-lt"/>
                </a:endParaRPr>
              </a:p>
              <a:p>
                <a:r>
                  <a:rPr lang="en-US" sz="3600" dirty="0">
                    <a:solidFill>
                      <a:schemeClr val="tx2"/>
                    </a:solidFill>
                  </a:rPr>
                  <a:t>Bias: if </a:t>
                </a:r>
                <a14:m>
                  <m:oMath xmlns:m="http://schemas.openxmlformats.org/officeDocument/2006/math">
                    <m:r>
                      <a:rPr lang="en-US" sz="3600" b="0" i="1" smtClean="0">
                        <a:solidFill>
                          <a:schemeClr val="tx2"/>
                        </a:solidFill>
                        <a:latin typeface="Cambria Math" panose="02040503050406030204" pitchFamily="18" charset="0"/>
                      </a:rPr>
                      <m:t>𝐸</m:t>
                    </m:r>
                    <m:d>
                      <m:dPr>
                        <m:begChr m:val="["/>
                        <m:endChr m:val="]"/>
                        <m:ctrlPr>
                          <a:rPr lang="en-US" sz="3600" b="0" i="1" smtClean="0">
                            <a:solidFill>
                              <a:schemeClr val="tx2"/>
                            </a:solidFill>
                            <a:latin typeface="Cambria Math" panose="02040503050406030204" pitchFamily="18" charset="0"/>
                          </a:rPr>
                        </m:ctrlPr>
                      </m:dPr>
                      <m:e>
                        <m:acc>
                          <m:accPr>
                            <m:chr m:val="̂"/>
                            <m:ctrlPr>
                              <a:rPr lang="en-US" sz="3600" b="0" i="1" smtClean="0">
                                <a:solidFill>
                                  <a:schemeClr val="tx2"/>
                                </a:solidFill>
                                <a:latin typeface="Cambria Math" panose="02040503050406030204" pitchFamily="18" charset="0"/>
                              </a:rPr>
                            </m:ctrlPr>
                          </m:accPr>
                          <m:e>
                            <m:r>
                              <a:rPr lang="en-US" sz="3600" b="0" i="1" smtClean="0">
                                <a:solidFill>
                                  <a:schemeClr val="tx2"/>
                                </a:solidFill>
                                <a:latin typeface="Cambria Math" panose="02040503050406030204" pitchFamily="18" charset="0"/>
                                <a:ea typeface="Cambria Math" panose="02040503050406030204" pitchFamily="18" charset="0"/>
                              </a:rPr>
                              <m:t>𝛽</m:t>
                            </m:r>
                          </m:e>
                        </m:acc>
                      </m:e>
                    </m:d>
                    <m:r>
                      <a:rPr lang="en-US" sz="3600" b="0" i="1" smtClean="0">
                        <a:solidFill>
                          <a:schemeClr val="tx2"/>
                        </a:solidFill>
                        <a:latin typeface="Cambria Math" panose="02040503050406030204" pitchFamily="18" charset="0"/>
                      </a:rPr>
                      <m:t>=</m:t>
                    </m:r>
                    <m:r>
                      <a:rPr lang="en-US" sz="3600" b="0" i="1" smtClean="0">
                        <a:solidFill>
                          <a:schemeClr val="tx2"/>
                        </a:solidFill>
                        <a:latin typeface="Cambria Math" panose="02040503050406030204" pitchFamily="18" charset="0"/>
                        <a:ea typeface="Cambria Math" panose="02040503050406030204" pitchFamily="18" charset="0"/>
                      </a:rPr>
                      <m:t>𝛽</m:t>
                    </m:r>
                  </m:oMath>
                </a14:m>
                <a:r>
                  <a:rPr lang="en-US" sz="3600" dirty="0">
                    <a:solidFill>
                      <a:schemeClr val="tx1"/>
                    </a:solidFill>
                  </a:rPr>
                  <a:t>  </a:t>
                </a:r>
                <a:r>
                  <a:rPr lang="en-US" sz="3600" dirty="0">
                    <a:solidFill>
                      <a:schemeClr val="tx2"/>
                    </a:solidFill>
                  </a:rPr>
                  <a:t>then the estimator is said to be unbiased. “with a very large sample we expect to uncover the truth”</a:t>
                </a:r>
              </a:p>
              <a:p>
                <a:endParaRPr lang="en-US" sz="3600" i="1" dirty="0">
                  <a:solidFill>
                    <a:schemeClr val="tx2"/>
                  </a:solidFill>
                </a:endParaRPr>
              </a:p>
              <a:p>
                <a:r>
                  <a:rPr lang="en-US" sz="3600" dirty="0">
                    <a:solidFill>
                      <a:schemeClr val="tx2"/>
                    </a:solidFill>
                  </a:rPr>
                  <a:t>Variance: the degree to which the estimator jumps around</a:t>
                </a:r>
              </a:p>
              <a:p>
                <a:r>
                  <a:rPr lang="en-US" sz="2400" dirty="0">
                    <a:solidFill>
                      <a:schemeClr val="tx1"/>
                    </a:solidFill>
                    <a:latin typeface="+mn-lt"/>
                  </a:rPr>
                  <a:t>In more complicated settings, different estimators of the same underlying quantity can have different </a:t>
                </a:r>
                <a:r>
                  <a:rPr lang="en-US" sz="2400" dirty="0" err="1">
                    <a:solidFill>
                      <a:schemeClr val="tx1"/>
                    </a:solidFill>
                    <a:latin typeface="+mn-lt"/>
                  </a:rPr>
                  <a:t>s.e.’s</a:t>
                </a:r>
                <a:endParaRPr lang="en-US" sz="2400" dirty="0">
                  <a:solidFill>
                    <a:schemeClr val="tx2"/>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758441"/>
              </a:xfrm>
              <a:blipFill rotWithShape="0">
                <a:blip r:embed="rId3"/>
                <a:stretch>
                  <a:fillRect l="-1097" r="-992"/>
                </a:stretch>
              </a:blipFill>
            </p:spPr>
            <p:txBody>
              <a:bodyPr/>
              <a:lstStyle/>
              <a:p>
                <a:r>
                  <a:rPr lang="en-US">
                    <a:noFill/>
                  </a:rPr>
                  <a:t> </a:t>
                </a:r>
              </a:p>
            </p:txBody>
          </p:sp>
        </mc:Fallback>
      </mc:AlternateContent>
    </p:spTree>
    <p:extLst>
      <p:ext uri="{BB962C8B-B14F-4D97-AF65-F5344CB8AC3E}">
        <p14:creationId xmlns:p14="http://schemas.microsoft.com/office/powerpoint/2010/main" val="1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to the height example</a:t>
            </a:r>
          </a:p>
        </p:txBody>
      </p:sp>
      <p:sp>
        <p:nvSpPr>
          <p:cNvPr id="3" name="Text Placeholder 2"/>
          <p:cNvSpPr>
            <a:spLocks noGrp="1"/>
          </p:cNvSpPr>
          <p:nvPr>
            <p:ph type="body" sz="quarter" idx="10"/>
          </p:nvPr>
        </p:nvSpPr>
        <p:spPr>
          <a:xfrm>
            <a:off x="276683" y="987071"/>
            <a:ext cx="11669894" cy="6832640"/>
          </a:xfrm>
        </p:spPr>
        <p:txBody>
          <a:bodyPr/>
          <a:lstStyle/>
          <a:p>
            <a:endParaRPr lang="en-US" sz="2000" dirty="0">
              <a:solidFill>
                <a:schemeClr val="tx1"/>
              </a:solidFill>
              <a:latin typeface="+mn-lt"/>
            </a:endParaRPr>
          </a:p>
          <a:p>
            <a:r>
              <a:rPr lang="en-US" sz="3600" dirty="0">
                <a:solidFill>
                  <a:schemeClr val="tx2"/>
                </a:solidFill>
              </a:rPr>
              <a:t>A fully random sample of 25 U.S. adults will be unbiased but have relatively high variance</a:t>
            </a:r>
          </a:p>
          <a:p>
            <a:endParaRPr lang="en-US" sz="3600" i="1" dirty="0">
              <a:solidFill>
                <a:schemeClr val="tx2"/>
              </a:solidFill>
            </a:endParaRPr>
          </a:p>
          <a:p>
            <a:r>
              <a:rPr lang="en-US" sz="3600" dirty="0">
                <a:solidFill>
                  <a:schemeClr val="tx2"/>
                </a:solidFill>
              </a:rPr>
              <a:t>A large sample of all MSFT employees will have a very low variance, but is likely biased </a:t>
            </a:r>
          </a:p>
          <a:p>
            <a:endParaRPr lang="en-US" sz="3600" dirty="0">
              <a:solidFill>
                <a:schemeClr val="tx2"/>
              </a:solidFill>
            </a:endParaRPr>
          </a:p>
          <a:p>
            <a:r>
              <a:rPr lang="en-US" sz="3600" dirty="0">
                <a:solidFill>
                  <a:schemeClr val="tx2"/>
                </a:solidFill>
              </a:rPr>
              <a:t>Later in the course, we will see how methods trade-off bias vs. variance</a:t>
            </a: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307870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determines properties of an estimator?</a:t>
            </a:r>
          </a:p>
        </p:txBody>
      </p:sp>
      <p:sp>
        <p:nvSpPr>
          <p:cNvPr id="3" name="Text Placeholder 2"/>
          <p:cNvSpPr>
            <a:spLocks noGrp="1"/>
          </p:cNvSpPr>
          <p:nvPr>
            <p:ph type="body" sz="quarter" idx="10"/>
          </p:nvPr>
        </p:nvSpPr>
        <p:spPr>
          <a:xfrm>
            <a:off x="276683" y="987071"/>
            <a:ext cx="11669894" cy="5336846"/>
          </a:xfrm>
        </p:spPr>
        <p:txBody>
          <a:bodyPr/>
          <a:lstStyle/>
          <a:p>
            <a:endParaRPr lang="en-US" sz="2000" dirty="0">
              <a:solidFill>
                <a:schemeClr val="tx1"/>
              </a:solidFill>
              <a:latin typeface="+mn-lt"/>
            </a:endParaRPr>
          </a:p>
          <a:p>
            <a:r>
              <a:rPr lang="en-US" sz="3600" dirty="0">
                <a:solidFill>
                  <a:schemeClr val="tx2"/>
                </a:solidFill>
              </a:rPr>
              <a:t>The estimation method or algorithm </a:t>
            </a:r>
          </a:p>
          <a:p>
            <a:r>
              <a:rPr lang="en-US" sz="1800" dirty="0">
                <a:solidFill>
                  <a:schemeClr val="tx1"/>
                </a:solidFill>
                <a:latin typeface="+mn-lt"/>
              </a:rPr>
              <a:t>The sample mean is an estimator that is unbiased if the sampling is done correctly</a:t>
            </a:r>
          </a:p>
          <a:p>
            <a:r>
              <a:rPr lang="en-US" sz="1800" dirty="0">
                <a:solidFill>
                  <a:schemeClr val="tx1"/>
                </a:solidFill>
                <a:latin typeface="+mn-lt"/>
              </a:rPr>
              <a:t>Other more complicated estimators have different properties, we will see this in later lectures</a:t>
            </a:r>
          </a:p>
          <a:p>
            <a:endParaRPr lang="en-US" sz="3600" i="1" dirty="0">
              <a:solidFill>
                <a:schemeClr val="tx2"/>
              </a:solidFill>
            </a:endParaRPr>
          </a:p>
          <a:p>
            <a:r>
              <a:rPr lang="en-US" sz="3600" dirty="0">
                <a:solidFill>
                  <a:schemeClr val="tx2"/>
                </a:solidFill>
              </a:rPr>
              <a:t>How the sample was drawn</a:t>
            </a:r>
          </a:p>
          <a:p>
            <a:r>
              <a:rPr lang="en-US" sz="1800" dirty="0">
                <a:solidFill>
                  <a:schemeClr val="tx1"/>
                </a:solidFill>
                <a:latin typeface="+mn-lt"/>
              </a:rPr>
              <a:t>Even “good estimators” are lousy with poor samples.</a:t>
            </a: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3103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a:t>
            </a:r>
          </a:p>
        </p:txBody>
      </p:sp>
      <p:sp>
        <p:nvSpPr>
          <p:cNvPr id="3" name="Text Placeholder 2"/>
          <p:cNvSpPr>
            <a:spLocks noGrp="1"/>
          </p:cNvSpPr>
          <p:nvPr>
            <p:ph type="body" sz="quarter" idx="10"/>
          </p:nvPr>
        </p:nvSpPr>
        <p:spPr>
          <a:xfrm>
            <a:off x="276684" y="987071"/>
            <a:ext cx="7491670" cy="5072158"/>
          </a:xfrm>
        </p:spPr>
        <p:txBody>
          <a:bodyPr/>
          <a:lstStyle/>
          <a:p>
            <a:endParaRPr lang="en-US" dirty="0"/>
          </a:p>
          <a:p>
            <a:r>
              <a:rPr lang="en-US" sz="2000" dirty="0">
                <a:solidFill>
                  <a:schemeClr val="tx1"/>
                </a:solidFill>
                <a:latin typeface="+mn-lt"/>
              </a:rPr>
              <a:t>Definition: a random variable is the outcome of an experiment.  </a:t>
            </a:r>
          </a:p>
          <a:p>
            <a:endParaRPr lang="en-US" sz="2000" dirty="0">
              <a:solidFill>
                <a:schemeClr val="tx1"/>
              </a:solidFill>
              <a:latin typeface="+mn-lt"/>
            </a:endParaRPr>
          </a:p>
          <a:p>
            <a:r>
              <a:rPr lang="en-US" sz="2000" dirty="0">
                <a:solidFill>
                  <a:schemeClr val="tx1"/>
                </a:solidFill>
                <a:latin typeface="+mn-lt"/>
              </a:rPr>
              <a:t>example: toss two dice.  A random variable could be…</a:t>
            </a:r>
          </a:p>
          <a:p>
            <a:endParaRPr lang="en-US" sz="2000" dirty="0">
              <a:solidFill>
                <a:schemeClr val="tx1"/>
              </a:solidFill>
              <a:latin typeface="+mn-lt"/>
            </a:endParaRPr>
          </a:p>
          <a:p>
            <a:r>
              <a:rPr lang="en-US" sz="2000" dirty="0">
                <a:solidFill>
                  <a:schemeClr val="tx1"/>
                </a:solidFill>
                <a:latin typeface="+mn-lt"/>
              </a:rPr>
              <a:t>1) The sum of the two dice {2,3,…,12}</a:t>
            </a:r>
          </a:p>
          <a:p>
            <a:r>
              <a:rPr lang="en-US" sz="2000" dirty="0">
                <a:solidFill>
                  <a:schemeClr val="tx1"/>
                </a:solidFill>
                <a:latin typeface="+mn-lt"/>
              </a:rPr>
              <a:t>2) The difference of the two dice {0,1,…,5}</a:t>
            </a:r>
          </a:p>
          <a:p>
            <a:r>
              <a:rPr lang="en-US" sz="2000" dirty="0">
                <a:solidFill>
                  <a:schemeClr val="tx1"/>
                </a:solidFill>
                <a:latin typeface="+mn-lt"/>
              </a:rPr>
              <a:t>3) A one if it’s a pair, zero if its not {1,0}</a:t>
            </a:r>
          </a:p>
          <a:p>
            <a:r>
              <a:rPr lang="en-US" sz="2000" dirty="0">
                <a:solidFill>
                  <a:schemeClr val="tx1"/>
                </a:solidFill>
                <a:latin typeface="+mn-lt"/>
              </a:rPr>
              <a:t>4) The product of the two dice {1,2,…,25,30,36}</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Set of things a random variable could be is called “the support”</a:t>
            </a:r>
          </a:p>
          <a:p>
            <a:endParaRPr lang="en-US" sz="3600" dirty="0">
              <a:solidFill>
                <a:schemeClr val="tx2"/>
              </a:solidFill>
            </a:endParaRPr>
          </a:p>
        </p:txBody>
      </p:sp>
      <p:pic>
        <p:nvPicPr>
          <p:cNvPr id="1026" name="Picture 2" descr="Image result for einstein rolling d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2099" y="1124793"/>
            <a:ext cx="4485994" cy="448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 p values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08730"/>
              </a:xfrm>
            </p:spPr>
            <p:txBody>
              <a:bodyPr/>
              <a:lstStyle/>
              <a:p>
                <a:endParaRPr lang="en-US" sz="3200" dirty="0">
                  <a:solidFill>
                    <a:schemeClr val="tx1"/>
                  </a:solidFill>
                  <a:latin typeface="+mn-lt"/>
                </a:endParaRPr>
              </a:p>
              <a:p>
                <a:r>
                  <a:rPr lang="en-US" sz="3200" dirty="0">
                    <a:solidFill>
                      <a:schemeClr val="tx1"/>
                    </a:solidFill>
                    <a:latin typeface="+mn-lt"/>
                  </a:rPr>
                  <a:t>p</a:t>
                </a:r>
                <a:r>
                  <a:rPr lang="en-US" sz="3200" b="0" dirty="0">
                    <a:solidFill>
                      <a:schemeClr val="tx1"/>
                    </a:solidFill>
                    <a:latin typeface="+mn-lt"/>
                  </a:rPr>
                  <a:t>-value: probability we observe an </a:t>
                </a:r>
                <a14:m>
                  <m:oMath xmlns:m="http://schemas.openxmlformats.org/officeDocument/2006/math">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𝜇</m:t>
                        </m:r>
                      </m:e>
                      <m:sub>
                        <m:r>
                          <a:rPr lang="en-US" sz="3200" i="1">
                            <a:solidFill>
                              <a:schemeClr val="tx1"/>
                            </a:solidFill>
                            <a:latin typeface="Cambria Math" panose="02040503050406030204" pitchFamily="18" charset="0"/>
                          </a:rPr>
                          <m:t>0</m:t>
                        </m:r>
                      </m:sub>
                    </m:sSub>
                  </m:oMath>
                </a14:m>
                <a:r>
                  <a:rPr lang="en-US" sz="3200" b="0" dirty="0">
                    <a:solidFill>
                      <a:schemeClr val="tx1"/>
                    </a:solidFill>
                    <a:latin typeface="+mn-lt"/>
                  </a:rPr>
                  <a:t> difference due to chance driven by sampling, assuming null hypothesis is true</a:t>
                </a:r>
              </a:p>
              <a:p>
                <a:pPr algn="ctr"/>
                <a:endParaRPr lang="en-US" sz="3200" b="0" dirty="0">
                  <a:solidFill>
                    <a:schemeClr val="tx1"/>
                  </a:solidFill>
                  <a:latin typeface="+mn-lt"/>
                </a:endParaRPr>
              </a:p>
              <a:p>
                <a:r>
                  <a:rPr lang="en-US" sz="3200">
                    <a:solidFill>
                      <a:schemeClr val="tx1"/>
                    </a:solidFill>
                    <a:latin typeface="+mn-lt"/>
                  </a:rPr>
                  <a:t>If p-value </a:t>
                </a:r>
                <a:r>
                  <a:rPr lang="en-US" sz="3200" dirty="0">
                    <a:solidFill>
                      <a:schemeClr val="tx1"/>
                    </a:solidFill>
                    <a:latin typeface="+mn-lt"/>
                  </a:rPr>
                  <a:t>is low, it is unlikely to observe the </a:t>
                </a:r>
                <a:r>
                  <a:rPr lang="en-US" sz="3200">
                    <a:solidFill>
                      <a:schemeClr val="tx1"/>
                    </a:solidFill>
                    <a:latin typeface="+mn-lt"/>
                  </a:rPr>
                  <a:t>estimator value </a:t>
                </a:r>
                <a:r>
                  <a:rPr lang="en-US" sz="3200" dirty="0">
                    <a:solidFill>
                      <a:schemeClr val="tx1"/>
                    </a:solidFill>
                    <a:latin typeface="+mn-lt"/>
                  </a:rPr>
                  <a:t>due to sampling chance, thus we are inclined to reject the null hypothesis.</a:t>
                </a:r>
              </a:p>
              <a:p>
                <a:endParaRPr lang="en-US" sz="3200" dirty="0">
                  <a:solidFill>
                    <a:schemeClr val="tx1"/>
                  </a:solidFill>
                  <a:latin typeface="+mn-lt"/>
                </a:endParaRPr>
              </a:p>
              <a:p>
                <a:r>
                  <a:rPr lang="en-US" sz="3200" dirty="0">
                    <a:solidFill>
                      <a:schemeClr val="tx1"/>
                    </a:solidFill>
                    <a:latin typeface="+mn-lt"/>
                  </a:rPr>
                  <a:t>In other words, the evidence we observe would be very unlikely if the null hypothesis is true</a:t>
                </a:r>
                <a:endParaRPr lang="en-US" sz="3200" b="0" dirty="0">
                  <a:solidFill>
                    <a:schemeClr val="tx1"/>
                  </a:solidFill>
                  <a:latin typeface="+mn-lt"/>
                </a:endParaRPr>
              </a:p>
              <a:p>
                <a:endParaRPr lang="en-US" sz="1200" dirty="0">
                  <a:solidFill>
                    <a:schemeClr val="tx1"/>
                  </a:solidFill>
                  <a:latin typeface="+mn-lt"/>
                </a:endParaRPr>
              </a:p>
              <a:p>
                <a:endParaRPr lang="en-US" sz="1200" dirty="0">
                  <a:solidFill>
                    <a:schemeClr val="tx1"/>
                  </a:solidFill>
                  <a:latin typeface="+mn-lt"/>
                </a:endParaRPr>
              </a:p>
              <a:p>
                <a:endParaRPr lang="en-US" sz="2400" dirty="0">
                  <a:solidFill>
                    <a:schemeClr val="tx2"/>
                  </a:solidFill>
                </a:endParaRPr>
              </a:p>
              <a:p>
                <a:endParaRPr lang="en-US" sz="2400" dirty="0">
                  <a:solidFill>
                    <a:schemeClr val="tx2"/>
                  </a:solidFill>
                </a:endParaRPr>
              </a:p>
              <a:p>
                <a:endParaRPr lang="en-US" sz="1800" b="0" dirty="0">
                  <a:solidFill>
                    <a:schemeClr val="tx1"/>
                  </a:solidFill>
                  <a:latin typeface="+mn-lt"/>
                </a:endParaRPr>
              </a:p>
              <a:p>
                <a:endParaRPr lang="en-US" sz="1800" dirty="0">
                  <a:solidFill>
                    <a:schemeClr val="tx1"/>
                  </a:solidFill>
                  <a:latin typeface="+mn-lt"/>
                </a:endParaRPr>
              </a:p>
              <a:p>
                <a:endParaRPr lang="en-US" sz="1800" b="0" dirty="0">
                  <a:solidFill>
                    <a:schemeClr val="tx1"/>
                  </a:solidFill>
                  <a:latin typeface="+mn-lt"/>
                </a:endParaRPr>
              </a:p>
              <a:p>
                <a:endParaRPr lang="en-US" sz="1800" dirty="0">
                  <a:solidFill>
                    <a:schemeClr val="tx1"/>
                  </a:solidFill>
                  <a:latin typeface="+mn-lt"/>
                </a:endParaRPr>
              </a:p>
              <a:p>
                <a:endParaRPr lang="en-US" sz="1400" dirty="0">
                  <a:solidFill>
                    <a:schemeClr val="tx1"/>
                  </a:solidFill>
                  <a:latin typeface="+mn-lt"/>
                </a:endParaRPr>
              </a:p>
              <a:p>
                <a:endParaRPr lang="en-US" sz="2400" i="1" dirty="0">
                  <a:solidFill>
                    <a:schemeClr val="tx1"/>
                  </a:solidFill>
                </a:endParaRPr>
              </a:p>
              <a:p>
                <a:endParaRPr lang="en-US" sz="2400" i="1" dirty="0">
                  <a:solidFill>
                    <a:schemeClr val="tx1"/>
                  </a:solidFill>
                  <a:latin typeface="+mn-lt"/>
                </a:endParaRPr>
              </a:p>
              <a:p>
                <a:endParaRPr lang="en-US" sz="2400" dirty="0">
                  <a:solidFill>
                    <a:schemeClr val="tx2"/>
                  </a:solidFill>
                </a:endParaRPr>
              </a:p>
              <a:p>
                <a:endParaRPr lang="en-US" sz="24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08730"/>
              </a:xfrm>
              <a:blipFill>
                <a:blip r:embed="rId3"/>
                <a:stretch>
                  <a:fillRect l="-836" r="-1567"/>
                </a:stretch>
              </a:blipFill>
            </p:spPr>
            <p:txBody>
              <a:bodyPr/>
              <a:lstStyle/>
              <a:p>
                <a:r>
                  <a:rPr lang="en-US">
                    <a:noFill/>
                  </a:rPr>
                  <a:t> </a:t>
                </a:r>
              </a:p>
            </p:txBody>
          </p:sp>
        </mc:Fallback>
      </mc:AlternateContent>
    </p:spTree>
    <p:extLst>
      <p:ext uri="{BB962C8B-B14F-4D97-AF65-F5344CB8AC3E}">
        <p14:creationId xmlns:p14="http://schemas.microsoft.com/office/powerpoint/2010/main" val="22055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Hypothesis testing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9453742"/>
              </a:xfrm>
            </p:spPr>
            <p:txBody>
              <a:bodyPr/>
              <a:lstStyle/>
              <a:p>
                <a:endParaRPr lang="en-US" sz="2000" dirty="0">
                  <a:solidFill>
                    <a:schemeClr val="tx1"/>
                  </a:solidFill>
                  <a:latin typeface="+mn-lt"/>
                </a:endParaRPr>
              </a:p>
              <a:p>
                <a:pPr/>
                <a14:m>
                  <m:oMathPara xmlns:m="http://schemas.openxmlformats.org/officeDocument/2006/math">
                    <m:oMathParaPr>
                      <m:jc m:val="left"/>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𝐻</m:t>
                          </m:r>
                        </m:e>
                        <m:sub>
                          <m:r>
                            <a:rPr lang="en-US" sz="3200" b="0" i="1" smtClean="0">
                              <a:solidFill>
                                <a:schemeClr val="tx1"/>
                              </a:solidFill>
                              <a:latin typeface="Cambria Math" panose="02040503050406030204" pitchFamily="18" charset="0"/>
                            </a:rPr>
                            <m:t>𝑜</m:t>
                          </m:r>
                        </m:sub>
                      </m:sSub>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𝑛𝑢𝑙𝑙</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h𝑦𝑝𝑜𝑡h𝑒𝑠𝑖𝑠</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𝑝𝑜𝑝𝑢𝑙𝑎𝑡𝑖𝑜𝑛</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𝑝𝑎𝑟𝑎𝑚𝑒𝑡𝑒𝑟</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𝜇</m:t>
                          </m:r>
                        </m:e>
                        <m:sub>
                          <m:r>
                            <a:rPr lang="en-US" sz="3200" b="0" i="1" smtClean="0">
                              <a:solidFill>
                                <a:schemeClr val="tx1"/>
                              </a:solidFill>
                              <a:latin typeface="Cambria Math" panose="02040503050406030204" pitchFamily="18" charset="0"/>
                            </a:rPr>
                            <m:t>0</m:t>
                          </m:r>
                        </m:sub>
                      </m:sSub>
                    </m:oMath>
                  </m:oMathPara>
                </a14:m>
                <a:endParaRPr lang="en-US" sz="3200" b="0" dirty="0">
                  <a:solidFill>
                    <a:schemeClr val="tx1"/>
                  </a:solidFill>
                  <a:latin typeface="+mn-lt"/>
                </a:endParaRPr>
              </a:p>
              <a:p>
                <a:endParaRPr lang="en-US" sz="4400" b="0" dirty="0">
                  <a:solidFill>
                    <a:schemeClr val="tx1"/>
                  </a:solidFill>
                  <a:latin typeface="+mn-lt"/>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𝑡</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acc>
                            <m:accPr>
                              <m:chr m:val="̅"/>
                              <m:ctrlPr>
                                <a:rPr lang="en-US" sz="4400" b="0" i="1" smtClean="0">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𝑥</m:t>
                              </m:r>
                            </m:e>
                          </m:acc>
                          <m:r>
                            <a:rPr lang="en-US" sz="4400" i="1">
                              <a:solidFill>
                                <a:schemeClr val="tx1"/>
                              </a:solidFill>
                              <a:latin typeface="Cambria Math" panose="02040503050406030204" pitchFamily="18" charset="0"/>
                            </a:rPr>
                            <m:t>−</m:t>
                          </m:r>
                          <m:sSub>
                            <m:sSubPr>
                              <m:ctrlPr>
                                <a:rPr lang="en-US" sz="4400" i="1">
                                  <a:solidFill>
                                    <a:schemeClr val="tx1"/>
                                  </a:solidFill>
                                  <a:latin typeface="Cambria Math" panose="02040503050406030204" pitchFamily="18" charset="0"/>
                                </a:rPr>
                              </m:ctrlPr>
                            </m:sSubPr>
                            <m:e>
                              <m:r>
                                <a:rPr lang="en-US" sz="4400" i="1">
                                  <a:solidFill>
                                    <a:schemeClr val="tx1"/>
                                  </a:solidFill>
                                  <a:latin typeface="Cambria Math" panose="02040503050406030204" pitchFamily="18" charset="0"/>
                                </a:rPr>
                                <m:t>𝜇</m:t>
                              </m:r>
                            </m:e>
                            <m:sub>
                              <m:r>
                                <a:rPr lang="en-US" sz="4400" i="1">
                                  <a:solidFill>
                                    <a:schemeClr val="tx1"/>
                                  </a:solidFill>
                                  <a:latin typeface="Cambria Math" panose="02040503050406030204" pitchFamily="18" charset="0"/>
                                </a:rPr>
                                <m:t>0</m:t>
                              </m:r>
                            </m:sub>
                          </m:sSub>
                        </m:num>
                        <m:den>
                          <m:r>
                            <a:rPr lang="en-US" sz="4400" b="0" i="1" smtClean="0">
                              <a:solidFill>
                                <a:schemeClr val="tx1"/>
                              </a:solidFill>
                              <a:latin typeface="Cambria Math" panose="02040503050406030204" pitchFamily="18" charset="0"/>
                            </a:rPr>
                            <m:t>𝑠</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𝑁</m:t>
                              </m:r>
                            </m:e>
                          </m:rad>
                        </m:den>
                      </m:f>
                    </m:oMath>
                  </m:oMathPara>
                </a14:m>
                <a:endParaRPr lang="en-US" sz="4400" b="0" dirty="0">
                  <a:solidFill>
                    <a:schemeClr val="tx1"/>
                  </a:solidFill>
                  <a:latin typeface="+mn-lt"/>
                </a:endParaRPr>
              </a:p>
              <a:p>
                <a:endParaRPr lang="en-US" sz="1800" dirty="0">
                  <a:solidFill>
                    <a:schemeClr val="tx1"/>
                  </a:solidFill>
                  <a:latin typeface="+mn-lt"/>
                </a:endParaRPr>
              </a:p>
              <a:p>
                <a:endParaRPr lang="en-US" sz="18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9453742"/>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98" y="2249854"/>
            <a:ext cx="6447448" cy="4034368"/>
          </a:xfrm>
          <a:prstGeom prst="rect">
            <a:avLst/>
          </a:prstGeom>
        </p:spPr>
      </p:pic>
    </p:spTree>
    <p:extLst>
      <p:ext uri="{BB962C8B-B14F-4D97-AF65-F5344CB8AC3E}">
        <p14:creationId xmlns:p14="http://schemas.microsoft.com/office/powerpoint/2010/main" val="30234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“random variable”</a:t>
            </a:r>
          </a:p>
        </p:txBody>
      </p:sp>
      <p:sp>
        <p:nvSpPr>
          <p:cNvPr id="3" name="Text Placeholder 2"/>
          <p:cNvSpPr>
            <a:spLocks noGrp="1"/>
          </p:cNvSpPr>
          <p:nvPr>
            <p:ph type="body" sz="quarter" idx="10"/>
          </p:nvPr>
        </p:nvSpPr>
        <p:spPr>
          <a:xfrm>
            <a:off x="276683" y="987071"/>
            <a:ext cx="11004875" cy="5484578"/>
          </a:xfrm>
        </p:spPr>
        <p:txBody>
          <a:bodyPr/>
          <a:lstStyle/>
          <a:p>
            <a:endParaRPr lang="en-US" dirty="0"/>
          </a:p>
          <a:p>
            <a:r>
              <a:rPr lang="en-US" sz="3600" dirty="0"/>
              <a:t>Deterministic: not influenced by chance</a:t>
            </a:r>
          </a:p>
          <a:p>
            <a:r>
              <a:rPr lang="en-US" sz="2000" b="1" dirty="0">
                <a:solidFill>
                  <a:schemeClr val="tx1"/>
                </a:solidFill>
                <a:latin typeface="+mn-lt"/>
              </a:rPr>
              <a:t>In measurement</a:t>
            </a:r>
            <a:r>
              <a:rPr lang="en-US" sz="2000" dirty="0">
                <a:solidFill>
                  <a:schemeClr val="tx1"/>
                </a:solidFill>
                <a:latin typeface="+mn-lt"/>
              </a:rPr>
              <a:t>: every time you measure, you get the same answer.</a:t>
            </a:r>
          </a:p>
          <a:p>
            <a:r>
              <a:rPr lang="en-US" sz="2000" b="1" dirty="0">
                <a:solidFill>
                  <a:schemeClr val="tx1"/>
                </a:solidFill>
                <a:latin typeface="+mn-lt"/>
              </a:rPr>
              <a:t>In models</a:t>
            </a:r>
            <a:r>
              <a:rPr lang="en-US" sz="2000" dirty="0">
                <a:solidFill>
                  <a:schemeClr val="tx1"/>
                </a:solidFill>
                <a:latin typeface="+mn-lt"/>
              </a:rPr>
              <a:t>: for same input, you always get same output. Ex. Planetary motion</a:t>
            </a:r>
          </a:p>
          <a:p>
            <a:endParaRPr lang="en-US" sz="3600" dirty="0">
              <a:solidFill>
                <a:schemeClr val="tx2"/>
              </a:solidFill>
            </a:endParaRPr>
          </a:p>
          <a:p>
            <a:r>
              <a:rPr lang="en-US" sz="3600" dirty="0">
                <a:solidFill>
                  <a:schemeClr val="tx2"/>
                </a:solidFill>
              </a:rPr>
              <a:t>Stochastic: there is some element of </a:t>
            </a:r>
            <a:r>
              <a:rPr lang="en-US" sz="3600" i="1" dirty="0">
                <a:solidFill>
                  <a:schemeClr val="tx2"/>
                </a:solidFill>
              </a:rPr>
              <a:t>randomness</a:t>
            </a:r>
            <a:endParaRPr lang="en-US" sz="3600" dirty="0">
              <a:solidFill>
                <a:schemeClr val="tx2"/>
              </a:solidFill>
            </a:endParaRPr>
          </a:p>
          <a:p>
            <a:r>
              <a:rPr lang="en-US" sz="2000" b="1" dirty="0">
                <a:solidFill>
                  <a:schemeClr val="tx1"/>
                </a:solidFill>
                <a:latin typeface="+mn-lt"/>
              </a:rPr>
              <a:t>In measurement</a:t>
            </a:r>
            <a:r>
              <a:rPr lang="en-US" sz="2000" dirty="0">
                <a:solidFill>
                  <a:schemeClr val="tx1"/>
                </a:solidFill>
                <a:latin typeface="+mn-lt"/>
              </a:rPr>
              <a:t>: every time you “measure”, you </a:t>
            </a:r>
            <a:r>
              <a:rPr lang="en-US" sz="2000" i="1" dirty="0">
                <a:solidFill>
                  <a:schemeClr val="tx1"/>
                </a:solidFill>
                <a:latin typeface="+mn-lt"/>
              </a:rPr>
              <a:t>expect</a:t>
            </a:r>
            <a:r>
              <a:rPr lang="en-US" sz="2000" dirty="0">
                <a:solidFill>
                  <a:schemeClr val="tx1"/>
                </a:solidFill>
                <a:latin typeface="+mn-lt"/>
              </a:rPr>
              <a:t> a different outcome</a:t>
            </a:r>
          </a:p>
          <a:p>
            <a:r>
              <a:rPr lang="en-US" sz="2000" b="1" dirty="0">
                <a:solidFill>
                  <a:schemeClr val="tx1"/>
                </a:solidFill>
                <a:latin typeface="+mn-lt"/>
              </a:rPr>
              <a:t>In models</a:t>
            </a:r>
            <a:r>
              <a:rPr lang="en-US" sz="2000" dirty="0">
                <a:solidFill>
                  <a:schemeClr val="tx1"/>
                </a:solidFill>
                <a:latin typeface="+mn-lt"/>
              </a:rPr>
              <a:t>: the same input leads to different output. Ex. Identical twins tend can have different medical outcomes due to differential gene expression and different environment</a:t>
            </a:r>
          </a:p>
          <a:p>
            <a:r>
              <a:rPr lang="en-US" sz="2000" b="1" dirty="0">
                <a:solidFill>
                  <a:schemeClr val="tx1"/>
                </a:solidFill>
                <a:latin typeface="+mn-lt"/>
              </a:rPr>
              <a:t>In both cases</a:t>
            </a:r>
            <a:r>
              <a:rPr lang="en-US" sz="2000" dirty="0">
                <a:solidFill>
                  <a:schemeClr val="tx1"/>
                </a:solidFill>
                <a:latin typeface="+mn-lt"/>
              </a:rPr>
              <a:t>: you cannot perfectly predict what will happen with stochasticity</a:t>
            </a: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9195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deterministic vs. stochastic</a:t>
            </a:r>
          </a:p>
        </p:txBody>
      </p:sp>
      <p:sp>
        <p:nvSpPr>
          <p:cNvPr id="3" name="Text Placeholder 2"/>
          <p:cNvSpPr>
            <a:spLocks noGrp="1"/>
          </p:cNvSpPr>
          <p:nvPr>
            <p:ph type="body" sz="quarter" idx="10"/>
          </p:nvPr>
        </p:nvSpPr>
        <p:spPr>
          <a:xfrm>
            <a:off x="276683" y="987071"/>
            <a:ext cx="11004875" cy="6641818"/>
          </a:xfrm>
        </p:spPr>
        <p:txBody>
          <a:bodyPr/>
          <a:lstStyle/>
          <a:p>
            <a:endParaRPr lang="en-US" dirty="0"/>
          </a:p>
          <a:p>
            <a:endParaRPr lang="en-US" sz="2000" dirty="0">
              <a:solidFill>
                <a:schemeClr val="tx1"/>
              </a:solidFill>
              <a:latin typeface="+mn-lt"/>
            </a:endParaRPr>
          </a:p>
          <a:p>
            <a:r>
              <a:rPr lang="en-US" sz="2000" b="1" dirty="0">
                <a:solidFill>
                  <a:schemeClr val="tx1"/>
                </a:solidFill>
                <a:latin typeface="+mn-lt"/>
              </a:rPr>
              <a:t>Baseball</a:t>
            </a:r>
            <a:r>
              <a:rPr lang="en-US" sz="2000" dirty="0">
                <a:solidFill>
                  <a:schemeClr val="tx1"/>
                </a:solidFill>
                <a:latin typeface="+mn-lt"/>
              </a:rPr>
              <a:t>: outcome (hit or not)</a:t>
            </a:r>
          </a:p>
          <a:p>
            <a:r>
              <a:rPr lang="en-US" sz="2000" dirty="0">
                <a:solidFill>
                  <a:srgbClr val="FF0000"/>
                </a:solidFill>
                <a:latin typeface="+mn-lt"/>
              </a:rPr>
              <a:t>Stochastic: batting avg. gives probability of a hit. Batting avg. can be modeled for specific conditions (e.g. facing pitcher X, in ballpark Y, with conditions Z).</a:t>
            </a:r>
          </a:p>
          <a:p>
            <a:endParaRPr lang="en-US" sz="2000" dirty="0">
              <a:solidFill>
                <a:schemeClr val="tx1"/>
              </a:solidFill>
              <a:latin typeface="+mn-lt"/>
            </a:endParaRPr>
          </a:p>
          <a:p>
            <a:r>
              <a:rPr lang="en-US" sz="2000" b="1" dirty="0">
                <a:solidFill>
                  <a:schemeClr val="tx1"/>
                </a:solidFill>
                <a:latin typeface="+mn-lt"/>
              </a:rPr>
              <a:t>Subway</a:t>
            </a:r>
            <a:r>
              <a:rPr lang="en-US" sz="2000" dirty="0">
                <a:solidFill>
                  <a:schemeClr val="tx1"/>
                </a:solidFill>
                <a:latin typeface="+mn-lt"/>
              </a:rPr>
              <a:t>: trip time between Station X and Station Y</a:t>
            </a:r>
          </a:p>
          <a:p>
            <a:r>
              <a:rPr lang="en-US" sz="2000" dirty="0">
                <a:solidFill>
                  <a:srgbClr val="FF0000"/>
                </a:solidFill>
                <a:latin typeface="+mn-lt"/>
              </a:rPr>
              <a:t>Stochastic: delays lead to small departures from schedule</a:t>
            </a:r>
          </a:p>
          <a:p>
            <a:endParaRPr lang="en-US" sz="2000" dirty="0">
              <a:solidFill>
                <a:schemeClr val="tx1"/>
              </a:solidFill>
              <a:latin typeface="+mn-lt"/>
            </a:endParaRPr>
          </a:p>
          <a:p>
            <a:r>
              <a:rPr lang="en-US" sz="2000" b="1" dirty="0">
                <a:solidFill>
                  <a:schemeClr val="tx1"/>
                </a:solidFill>
                <a:latin typeface="+mn-lt"/>
              </a:rPr>
              <a:t>Weight of a quarter</a:t>
            </a:r>
          </a:p>
          <a:p>
            <a:r>
              <a:rPr lang="en-US" sz="2000" dirty="0">
                <a:solidFill>
                  <a:srgbClr val="FF0000"/>
                </a:solidFill>
                <a:latin typeface="+mn-lt"/>
              </a:rPr>
              <a:t>Technically stochastic: all quarters differ by microscopic amounts. Practically speaking it is deterministic </a:t>
            </a:r>
          </a:p>
          <a:p>
            <a:endParaRPr lang="en-US" sz="2000" dirty="0">
              <a:solidFill>
                <a:schemeClr val="tx1"/>
              </a:solidFill>
              <a:latin typeface="+mn-lt"/>
            </a:endParaRPr>
          </a:p>
          <a:p>
            <a:r>
              <a:rPr lang="en-US" sz="2000" b="1" dirty="0">
                <a:solidFill>
                  <a:schemeClr val="tx1"/>
                </a:solidFill>
                <a:latin typeface="+mn-lt"/>
              </a:rPr>
              <a:t>Length of a day</a:t>
            </a:r>
          </a:p>
          <a:p>
            <a:r>
              <a:rPr lang="en-US" sz="2000" dirty="0">
                <a:solidFill>
                  <a:srgbClr val="FF0000"/>
                </a:solidFill>
                <a:latin typeface="+mn-lt"/>
              </a:rPr>
              <a:t>Deterministic: although days are getting slightly longer, this can be predicted perfectly</a:t>
            </a:r>
          </a:p>
          <a:p>
            <a:endParaRPr lang="en-US" sz="2000" dirty="0">
              <a:solidFill>
                <a:schemeClr val="tx1"/>
              </a:solidFill>
              <a:latin typeface="+mn-lt"/>
            </a:endParaRPr>
          </a:p>
          <a:p>
            <a:endParaRPr lang="en-US" sz="2000" dirty="0">
              <a:solidFill>
                <a:schemeClr val="tx1"/>
              </a:solidFill>
              <a:latin typeface="+mn-lt"/>
            </a:endParaRPr>
          </a:p>
          <a:p>
            <a:endParaRPr lang="en-US" sz="3600" dirty="0">
              <a:solidFill>
                <a:schemeClr val="tx2"/>
              </a:solidFill>
            </a:endParaRPr>
          </a:p>
        </p:txBody>
      </p:sp>
    </p:spTree>
    <p:extLst>
      <p:ext uri="{BB962C8B-B14F-4D97-AF65-F5344CB8AC3E}">
        <p14:creationId xmlns:p14="http://schemas.microsoft.com/office/powerpoint/2010/main" val="36410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4" y="987071"/>
                <a:ext cx="6884768" cy="5521512"/>
              </a:xfrm>
            </p:spPr>
            <p:txBody>
              <a:bodyPr/>
              <a:lstStyle/>
              <a:p>
                <a:endParaRPr lang="en-US" dirty="0"/>
              </a:p>
              <a:p>
                <a:r>
                  <a:rPr lang="en-US" sz="2000" dirty="0">
                    <a:solidFill>
                      <a:schemeClr val="tx1"/>
                    </a:solidFill>
                    <a:latin typeface="+mn-lt"/>
                  </a:rPr>
                  <a:t>Random variables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2</m:t>
                        </m:r>
                      </m:sub>
                    </m:sSub>
                    <m:r>
                      <a:rPr lang="en-US" sz="2000" b="0" i="1" smtClean="0">
                        <a:solidFill>
                          <a:schemeClr val="tx1"/>
                        </a:solidFill>
                        <a:latin typeface="Cambria Math" panose="02040503050406030204" pitchFamily="18" charset="0"/>
                      </a:rPr>
                      <m:t>, …,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𝑛</m:t>
                        </m:r>
                      </m:sub>
                    </m:sSub>
                  </m:oMath>
                </a14:m>
                <a:r>
                  <a:rPr lang="en-US" sz="2000" dirty="0">
                    <a:solidFill>
                      <a:schemeClr val="tx1"/>
                    </a:solidFill>
                    <a:latin typeface="+mn-lt"/>
                  </a:rPr>
                  <a:t> are called a “random sample” of size n from a population f(x) if they are “mutually independent”.  </a:t>
                </a:r>
              </a:p>
              <a:p>
                <a:endParaRPr lang="en-US" sz="2000" dirty="0">
                  <a:solidFill>
                    <a:schemeClr val="tx1"/>
                  </a:solidFill>
                  <a:latin typeface="+mn-lt"/>
                </a:endParaRPr>
              </a:p>
              <a:p>
                <a:r>
                  <a:rPr lang="en-US" sz="2000" dirty="0">
                    <a:solidFill>
                      <a:schemeClr val="tx1"/>
                    </a:solidFill>
                    <a:latin typeface="+mn-lt"/>
                  </a:rPr>
                  <a:t>Often called “independent and identically distributed” (</a:t>
                </a:r>
                <a:r>
                  <a:rPr lang="en-US" sz="2000" dirty="0" err="1">
                    <a:solidFill>
                      <a:schemeClr val="tx1"/>
                    </a:solidFill>
                    <a:latin typeface="+mn-lt"/>
                  </a:rPr>
                  <a:t>iid</a:t>
                </a:r>
                <a:r>
                  <a:rPr lang="en-US" sz="2000" dirty="0">
                    <a:solidFill>
                      <a:schemeClr val="tx1"/>
                    </a:solidFill>
                    <a:latin typeface="+mn-lt"/>
                  </a:rPr>
                  <a:t> for short) if this holds. </a:t>
                </a:r>
              </a:p>
              <a:p>
                <a:endParaRPr lang="en-US" sz="3600" dirty="0"/>
              </a:p>
              <a:p>
                <a:r>
                  <a:rPr lang="en-US" sz="3600" dirty="0">
                    <a:solidFill>
                      <a:schemeClr val="tx2"/>
                    </a:solidFill>
                  </a:rPr>
                  <a:t>What is a population? </a:t>
                </a:r>
              </a:p>
              <a:p>
                <a:r>
                  <a:rPr lang="en-US" sz="3600" dirty="0">
                    <a:solidFill>
                      <a:schemeClr val="tx2"/>
                    </a:solidFill>
                  </a:rPr>
                  <a:t>What is a random sample or proper subsample?</a:t>
                </a: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4" y="987071"/>
                <a:ext cx="6884768" cy="5521512"/>
              </a:xfrm>
              <a:blipFill>
                <a:blip r:embed="rId3"/>
                <a:stretch>
                  <a:fillRect l="-1858"/>
                </a:stretch>
              </a:blipFill>
            </p:spPr>
            <p:txBody>
              <a:bodyPr/>
              <a:lstStyle/>
              <a:p>
                <a:r>
                  <a:rPr lang="en-US">
                    <a:noFill/>
                  </a:rPr>
                  <a:t> </a:t>
                </a:r>
              </a:p>
            </p:txBody>
          </p:sp>
        </mc:Fallback>
      </mc:AlternateContent>
      <p:pic>
        <p:nvPicPr>
          <p:cNvPr id="2050" name="Picture 2" descr="Image result for lottery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452" y="1289149"/>
            <a:ext cx="5002432" cy="3751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957553" y="5210579"/>
            <a:ext cx="341022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Looks at these outfits.  Wow.</a:t>
            </a:r>
          </a:p>
        </p:txBody>
      </p:sp>
    </p:spTree>
    <p:extLst>
      <p:ext uri="{BB962C8B-B14F-4D97-AF65-F5344CB8AC3E}">
        <p14:creationId xmlns:p14="http://schemas.microsoft.com/office/powerpoint/2010/main" val="21614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samples</a:t>
            </a:r>
          </a:p>
        </p:txBody>
      </p:sp>
      <p:sp>
        <p:nvSpPr>
          <p:cNvPr id="3" name="Text Placeholder 2"/>
          <p:cNvSpPr>
            <a:spLocks noGrp="1"/>
          </p:cNvSpPr>
          <p:nvPr>
            <p:ph type="body" sz="quarter" idx="10"/>
          </p:nvPr>
        </p:nvSpPr>
        <p:spPr>
          <a:xfrm>
            <a:off x="276683" y="987071"/>
            <a:ext cx="7370289" cy="4899803"/>
          </a:xfrm>
        </p:spPr>
        <p:txBody>
          <a:bodyPr/>
          <a:lstStyle/>
          <a:p>
            <a:endParaRPr lang="en-US" dirty="0"/>
          </a:p>
          <a:p>
            <a:r>
              <a:rPr lang="en-US" sz="3200" u="sng" dirty="0"/>
              <a:t>Population</a:t>
            </a:r>
            <a:r>
              <a:rPr lang="en-US" sz="3200" dirty="0"/>
              <a:t>: every object in a specified set</a:t>
            </a:r>
          </a:p>
          <a:p>
            <a:endParaRPr lang="en-US" sz="2000" dirty="0">
              <a:solidFill>
                <a:schemeClr val="tx1"/>
              </a:solidFill>
              <a:latin typeface="+mn-lt"/>
            </a:endParaRPr>
          </a:p>
          <a:p>
            <a:r>
              <a:rPr lang="en-US" sz="2000" dirty="0">
                <a:solidFill>
                  <a:schemeClr val="tx1"/>
                </a:solidFill>
                <a:latin typeface="+mn-lt"/>
              </a:rPr>
              <a:t>Set must be well-defined.</a:t>
            </a:r>
          </a:p>
          <a:p>
            <a:r>
              <a:rPr lang="en-US" sz="2000" dirty="0">
                <a:solidFill>
                  <a:schemeClr val="tx1"/>
                </a:solidFill>
                <a:latin typeface="+mn-lt"/>
              </a:rPr>
              <a:t>Ex: North Americans, all internet users, all lab rats with lymphoma, all high school students, all fair dice, etc. </a:t>
            </a:r>
          </a:p>
          <a:p>
            <a:endParaRPr lang="en-US" sz="3600" dirty="0"/>
          </a:p>
          <a:p>
            <a:r>
              <a:rPr lang="en-US" sz="3200" u="sng" dirty="0">
                <a:solidFill>
                  <a:schemeClr val="tx2"/>
                </a:solidFill>
              </a:rPr>
              <a:t>Sample</a:t>
            </a:r>
            <a:r>
              <a:rPr lang="en-US" sz="3200" dirty="0">
                <a:solidFill>
                  <a:schemeClr val="tx2"/>
                </a:solidFill>
              </a:rPr>
              <a:t>: a subset of the population selected in </a:t>
            </a:r>
            <a:r>
              <a:rPr lang="en-US" sz="3200" i="1" dirty="0">
                <a:solidFill>
                  <a:schemeClr val="tx2"/>
                </a:solidFill>
              </a:rPr>
              <a:t>some way</a:t>
            </a:r>
            <a:r>
              <a:rPr lang="en-US" sz="3200" dirty="0">
                <a:solidFill>
                  <a:schemeClr val="tx2"/>
                </a:solidFill>
              </a:rPr>
              <a:t> </a:t>
            </a:r>
          </a:p>
          <a:p>
            <a:endParaRPr lang="en-US" sz="3600" dirty="0">
              <a:solidFill>
                <a:schemeClr val="tx2"/>
              </a:solidFill>
            </a:endParaRPr>
          </a:p>
        </p:txBody>
      </p:sp>
      <p:sp>
        <p:nvSpPr>
          <p:cNvPr id="6" name="Oval 5"/>
          <p:cNvSpPr/>
          <p:nvPr/>
        </p:nvSpPr>
        <p:spPr bwMode="auto">
          <a:xfrm>
            <a:off x="7432431" y="1904646"/>
            <a:ext cx="4848684" cy="4569667"/>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743102" y="4958862"/>
            <a:ext cx="580283" cy="597877"/>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67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 Population vs. samples</a:t>
            </a:r>
          </a:p>
        </p:txBody>
      </p:sp>
      <p:sp>
        <p:nvSpPr>
          <p:cNvPr id="3" name="Text Placeholder 2"/>
          <p:cNvSpPr>
            <a:spLocks noGrp="1"/>
          </p:cNvSpPr>
          <p:nvPr>
            <p:ph type="body" sz="quarter" idx="10"/>
          </p:nvPr>
        </p:nvSpPr>
        <p:spPr>
          <a:xfrm>
            <a:off x="276683" y="987071"/>
            <a:ext cx="7577779" cy="5767733"/>
          </a:xfrm>
        </p:spPr>
        <p:txBody>
          <a:bodyPr/>
          <a:lstStyle/>
          <a:p>
            <a:endParaRPr lang="en-US" sz="3600" dirty="0"/>
          </a:p>
          <a:p>
            <a:r>
              <a:rPr lang="en-US" sz="3200" dirty="0"/>
              <a:t>Population: height of everyone in US aged 18-65</a:t>
            </a:r>
          </a:p>
          <a:p>
            <a:endParaRPr lang="en-US" sz="3200" dirty="0"/>
          </a:p>
          <a:p>
            <a:r>
              <a:rPr lang="en-US" sz="2400" dirty="0">
                <a:solidFill>
                  <a:schemeClr val="tx2"/>
                </a:solidFill>
              </a:rPr>
              <a:t>Some samples:</a:t>
            </a:r>
          </a:p>
          <a:p>
            <a:pPr marL="742950" indent="-742950">
              <a:buAutoNum type="arabicParenR"/>
            </a:pPr>
            <a:r>
              <a:rPr lang="en-US" sz="2400" dirty="0">
                <a:solidFill>
                  <a:schemeClr val="tx2"/>
                </a:solidFill>
              </a:rPr>
              <a:t>Heights of instructors</a:t>
            </a:r>
          </a:p>
          <a:p>
            <a:pPr marL="742950" indent="-742950">
              <a:buAutoNum type="arabicParenR"/>
            </a:pPr>
            <a:r>
              <a:rPr lang="en-US" sz="2400" dirty="0">
                <a:solidFill>
                  <a:schemeClr val="tx2"/>
                </a:solidFill>
              </a:rPr>
              <a:t>Heights of all the </a:t>
            </a:r>
            <a:r>
              <a:rPr lang="en-US" sz="2400" dirty="0" err="1">
                <a:solidFill>
                  <a:schemeClr val="tx2"/>
                </a:solidFill>
              </a:rPr>
              <a:t>ppl</a:t>
            </a:r>
            <a:r>
              <a:rPr lang="en-US" sz="2400" dirty="0">
                <a:solidFill>
                  <a:schemeClr val="tx2"/>
                </a:solidFill>
              </a:rPr>
              <a:t> in this room</a:t>
            </a:r>
          </a:p>
          <a:p>
            <a:pPr marL="742950" indent="-742950">
              <a:buAutoNum type="arabicParenR"/>
            </a:pPr>
            <a:r>
              <a:rPr lang="en-US" sz="2400" dirty="0">
                <a:solidFill>
                  <a:schemeClr val="tx2"/>
                </a:solidFill>
              </a:rPr>
              <a:t>Stop people on street &amp; measure.</a:t>
            </a:r>
          </a:p>
          <a:p>
            <a:pPr marL="742950" indent="-742950">
              <a:buAutoNum type="arabicParenR"/>
            </a:pPr>
            <a:r>
              <a:rPr lang="en-US" sz="2400" dirty="0">
                <a:solidFill>
                  <a:schemeClr val="tx2"/>
                </a:solidFill>
              </a:rPr>
              <a:t>Scrape male data from </a:t>
            </a:r>
            <a:r>
              <a:rPr lang="en-US" sz="2400" dirty="0" err="1">
                <a:solidFill>
                  <a:schemeClr val="tx2"/>
                </a:solidFill>
              </a:rPr>
              <a:t>OkCupid</a:t>
            </a:r>
            <a:endParaRPr lang="en-US" sz="2400" dirty="0">
              <a:solidFill>
                <a:schemeClr val="tx2"/>
              </a:solidFill>
            </a:endParaRPr>
          </a:p>
          <a:p>
            <a:endParaRPr lang="en-US" sz="3200" dirty="0">
              <a:solidFill>
                <a:schemeClr val="tx2"/>
              </a:solidFill>
            </a:endParaRPr>
          </a:p>
          <a:p>
            <a:r>
              <a:rPr lang="en-US" sz="3200" dirty="0">
                <a:solidFill>
                  <a:schemeClr val="tx2"/>
                </a:solidFill>
              </a:rPr>
              <a:t>How do these samples differ from the population?</a:t>
            </a:r>
          </a:p>
        </p:txBody>
      </p:sp>
      <p:pic>
        <p:nvPicPr>
          <p:cNvPr id="3074" name="Picture 2" descr="Image result for height of people in the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073" y="1691367"/>
            <a:ext cx="46482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8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26005</TotalTime>
  <Words>7687</Words>
  <Application>Microsoft Office PowerPoint</Application>
  <PresentationFormat>Custom</PresentationFormat>
  <Paragraphs>602</Paragraphs>
  <Slides>41</Slides>
  <Notes>41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Cambria Math</vt:lpstr>
      <vt:lpstr>Consolas</vt:lpstr>
      <vt:lpstr>Segoe UI</vt:lpstr>
      <vt:lpstr>Segoe UI Light</vt:lpstr>
      <vt:lpstr>Wingdings</vt:lpstr>
      <vt:lpstr>TFTemplate16X9</vt:lpstr>
      <vt:lpstr>3-30367_MSR Dark Blue Template 16x9</vt:lpstr>
      <vt:lpstr>Statistical Inference &amp; Hypothesis Testing</vt:lpstr>
      <vt:lpstr>PowerPoint Presentation</vt:lpstr>
      <vt:lpstr>PowerPoint Presentation</vt:lpstr>
      <vt:lpstr>Random Variable</vt:lpstr>
      <vt:lpstr>What is a “random variable”</vt:lpstr>
      <vt:lpstr>Examples: deterministic vs. stochastic</vt:lpstr>
      <vt:lpstr>Random Variables</vt:lpstr>
      <vt:lpstr>Population vs. samples</vt:lpstr>
      <vt:lpstr>Ex. Population vs. samples</vt:lpstr>
      <vt:lpstr>Population mean vs. sample mean</vt:lpstr>
      <vt:lpstr>Population mean vs. sample mean</vt:lpstr>
      <vt:lpstr>Population mean vs. sample mean</vt:lpstr>
      <vt:lpstr>x ̅ is an estimator for μ   </vt:lpstr>
      <vt:lpstr>Properties of the sample mean</vt:lpstr>
      <vt:lpstr>Properties of the sample mean</vt:lpstr>
      <vt:lpstr>Properties of the sample mean</vt:lpstr>
      <vt:lpstr>Properties of the sample mean</vt:lpstr>
      <vt:lpstr>Normal versus Standard Normal</vt:lpstr>
      <vt:lpstr>Normal versus Standard Normal</vt:lpstr>
      <vt:lpstr>Hypothesis testing</vt:lpstr>
      <vt:lpstr>Coin flipping: s.e. vs. s.d.</vt:lpstr>
      <vt:lpstr>Standard error vs. standard deviation</vt:lpstr>
      <vt:lpstr>s.e. vs. s.d.</vt:lpstr>
      <vt:lpstr>Statistical uncertainty and √N</vt:lpstr>
      <vt:lpstr>Standard error and sample size</vt:lpstr>
      <vt:lpstr>Height example cont. </vt:lpstr>
      <vt:lpstr>Constructing confidence intervals</vt:lpstr>
      <vt:lpstr>What does this mean?</vt:lpstr>
      <vt:lpstr>Visualizing the CLT</vt:lpstr>
      <vt:lpstr>What does standard error capture?</vt:lpstr>
      <vt:lpstr>Sampling and estimation </vt:lpstr>
      <vt:lpstr>Returning to our example</vt:lpstr>
      <vt:lpstr>Random sampling for unbiasedness</vt:lpstr>
      <vt:lpstr>Example: polls</vt:lpstr>
      <vt:lpstr>PowerPoint Presentation</vt:lpstr>
      <vt:lpstr>PowerPoint Presentation</vt:lpstr>
      <vt:lpstr>Two key properties of an estimator</vt:lpstr>
      <vt:lpstr>Returning to the height example</vt:lpstr>
      <vt:lpstr>What determines properties of an estimator?</vt:lpstr>
      <vt:lpstr>Hypothesis testing: p values</vt:lpstr>
      <vt:lpstr>Hypothesis testing</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1169</cp:revision>
  <dcterms:created xsi:type="dcterms:W3CDTF">2012-05-22T07:38:31Z</dcterms:created>
  <dcterms:modified xsi:type="dcterms:W3CDTF">2017-06-19T14:16:07Z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